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uz-Latn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00"/>
    <a:srgbClr val="D438B3"/>
    <a:srgbClr val="33CC33"/>
    <a:srgbClr val="FF0066"/>
    <a:srgbClr val="4FBD52"/>
    <a:srgbClr val="C24AB4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Latn-U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Lat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z-Latn-U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z-Latn-U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AD67-86FC-41B0-AD41-476015ACABCD}" type="datetimeFigureOut">
              <a:rPr lang="uz-Latn-UZ" smtClean="0"/>
              <a:pPr/>
              <a:t>21/03 2017</a:t>
            </a:fld>
            <a:endParaRPr lang="uz-Lat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Lat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DF6A-B421-42BA-B456-1F9981035B5E}" type="slidenum">
              <a:rPr lang="uz-Latn-UZ" smtClean="0"/>
              <a:pPr/>
              <a:t>‹#›</a:t>
            </a:fld>
            <a:endParaRPr lang="uz-Latn-U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Latn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wm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285776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3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4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2013</a:t>
            </a:r>
            <a:endParaRPr lang="uz-Latn-UZ" sz="2800" b="1" dirty="0">
              <a:latin typeface="HP001 4 hàng" pitchFamily="34" charset="-9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928670"/>
            <a:ext cx="3143272" cy="54293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HP001 4 hàng" pitchFamily="34" charset="-94"/>
              </a:rPr>
              <a:t>Tập</a:t>
            </a:r>
            <a:r>
              <a:rPr lang="en-US" sz="2800" b="1" dirty="0" smtClean="0">
                <a:solidFill>
                  <a:schemeClr val="tx1"/>
                </a:solidFill>
                <a:latin typeface="HP001 4 hàng" pitchFamily="34" charset="-94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HP001 4 hàng" pitchFamily="34" charset="-94"/>
              </a:rPr>
              <a:t>đǌ</a:t>
            </a:r>
            <a:endParaRPr lang="uz-Latn-UZ" sz="2800" b="1" dirty="0">
              <a:solidFill>
                <a:schemeClr val="tx1"/>
              </a:solidFill>
              <a:latin typeface="HP001 4 hàng" pitchFamily="34" charset="-9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7554" y="785794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6" descr="New_Bliss1024_7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4800" y="5562600"/>
            <a:ext cx="8610600" cy="1050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r>
              <a:rPr lang="en-US" sz="2800" b="1">
                <a:solidFill>
                  <a:srgbClr val="FF3300"/>
                </a:solidFill>
                <a:latin typeface="Arial" charset="0"/>
              </a:rPr>
              <a:t>Trường Tiểu học Lê Phong</a:t>
            </a:r>
          </a:p>
          <a:p>
            <a:pPr algn="ctr" eaLnBrk="0" hangingPunct="0"/>
            <a:r>
              <a:rPr lang="en-US" b="1">
                <a:solidFill>
                  <a:srgbClr val="FF3300"/>
                </a:solidFill>
                <a:latin typeface="Arial" charset="0"/>
              </a:rPr>
              <a:t>Giáo viên : Ngô Thị Kim Mai</a:t>
            </a: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  <a:p>
            <a:pPr algn="ctr" eaLnBrk="0" hangingPunct="0"/>
            <a:endParaRPr lang="en-US" sz="2800" b="1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10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69071">
            <a:off x="23775" y="309596"/>
            <a:ext cx="1277938" cy="1273175"/>
          </a:xfrm>
          <a:prstGeom prst="rect">
            <a:avLst/>
          </a:prstGeom>
          <a:noFill/>
        </p:spPr>
      </p:pic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>
            <a:off x="642910" y="357166"/>
            <a:ext cx="7696200" cy="2133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uz-Latn-UZ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Chào mừng quý thầy </a:t>
            </a:r>
          </a:p>
          <a:p>
            <a:pPr algn="ctr"/>
            <a:r>
              <a:rPr lang="uz-Latn-UZ" sz="2800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cô </a:t>
            </a:r>
            <a:r>
              <a:rPr lang="uz-Latn-UZ" sz="2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giáo</a:t>
            </a:r>
            <a:endParaRPr lang="uz-Latn-UZ" sz="28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2" name="WordArt 18"/>
          <p:cNvSpPr>
            <a:spLocks noChangeArrowheads="1" noChangeShapeType="1" noTextEdit="1"/>
          </p:cNvSpPr>
          <p:nvPr/>
        </p:nvSpPr>
        <p:spPr bwMode="auto">
          <a:xfrm>
            <a:off x="2133600" y="2819400"/>
            <a:ext cx="3876675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4800" b="1" kern="10" dirty="0" err="1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Chính</a:t>
            </a:r>
            <a:r>
              <a:rPr lang="en-US" sz="48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 t</a:t>
            </a:r>
            <a:r>
              <a:rPr lang="vi-VN" sz="4800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ả</a:t>
            </a:r>
            <a:endParaRPr lang="uz-Latn-UZ" sz="4800" b="1" kern="10" dirty="0">
              <a:ln w="9525">
                <a:round/>
                <a:headEnd/>
                <a:tailEnd/>
              </a:ln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 algn="ctr"/>
            <a:r>
              <a:rPr lang="uz-Latn-UZ" sz="4800" b="1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uz-Latn-UZ" sz="4800" b="1" kern="10" dirty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Lớp 1</a:t>
            </a:r>
          </a:p>
        </p:txBody>
      </p:sp>
      <p:pic>
        <p:nvPicPr>
          <p:cNvPr id="13" name="Picture 20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</p:spPr>
      </p:pic>
      <p:pic>
        <p:nvPicPr>
          <p:cNvPr id="14" name="Picture 21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286000"/>
            <a:ext cx="1238250" cy="1181100"/>
          </a:xfrm>
          <a:prstGeom prst="rect">
            <a:avLst/>
          </a:prstGeom>
          <a:noFill/>
        </p:spPr>
      </p:pic>
      <p:pic>
        <p:nvPicPr>
          <p:cNvPr id="15" name="Picture 22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33400"/>
            <a:ext cx="1238250" cy="1181100"/>
          </a:xfrm>
          <a:prstGeom prst="rect">
            <a:avLst/>
          </a:prstGeom>
          <a:noFill/>
        </p:spPr>
      </p:pic>
      <p:pic>
        <p:nvPicPr>
          <p:cNvPr id="16" name="Picture 23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</p:spPr>
      </p:pic>
      <p:pic>
        <p:nvPicPr>
          <p:cNvPr id="17" name="Picture 24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352800"/>
            <a:ext cx="1238250" cy="1181100"/>
          </a:xfrm>
          <a:prstGeom prst="rect">
            <a:avLst/>
          </a:prstGeom>
          <a:noFill/>
        </p:spPr>
      </p:pic>
      <p:pic>
        <p:nvPicPr>
          <p:cNvPr id="18" name="Picture 25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609600"/>
            <a:ext cx="1238250" cy="1181100"/>
          </a:xfrm>
          <a:prstGeom prst="rect">
            <a:avLst/>
          </a:prstGeom>
          <a:noFill/>
        </p:spPr>
      </p:pic>
      <p:pic>
        <p:nvPicPr>
          <p:cNvPr id="19" name="Picture 26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</p:spPr>
      </p:pic>
      <p:pic>
        <p:nvPicPr>
          <p:cNvPr id="20" name="Picture 27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057400"/>
            <a:ext cx="1238250" cy="1181100"/>
          </a:xfrm>
          <a:prstGeom prst="rect">
            <a:avLst/>
          </a:prstGeom>
          <a:noFill/>
        </p:spPr>
      </p:pic>
      <p:pic>
        <p:nvPicPr>
          <p:cNvPr id="21" name="Picture 28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</p:spPr>
      </p:pic>
      <p:pic>
        <p:nvPicPr>
          <p:cNvPr id="22" name="Picture 29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</p:spPr>
      </p:pic>
      <p:pic>
        <p:nvPicPr>
          <p:cNvPr id="23" name="Picture 30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</p:spPr>
      </p:pic>
      <p:pic>
        <p:nvPicPr>
          <p:cNvPr id="24" name="Picture 31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</p:spPr>
      </p:pic>
      <p:pic>
        <p:nvPicPr>
          <p:cNvPr id="25" name="Picture 33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</p:spPr>
      </p:pic>
      <p:pic>
        <p:nvPicPr>
          <p:cNvPr id="26" name="Picture 35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</p:spPr>
      </p:pic>
      <p:pic>
        <p:nvPicPr>
          <p:cNvPr id="27" name="Picture 36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</p:spPr>
      </p:pic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3657600" y="4800600"/>
            <a:ext cx="1905000" cy="2209800"/>
            <a:chOff x="-216" y="3820"/>
            <a:chExt cx="648" cy="281"/>
          </a:xfrm>
        </p:grpSpPr>
        <p:pic>
          <p:nvPicPr>
            <p:cNvPr id="29" name="Picture 38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</p:spPr>
        </p:pic>
        <p:pic>
          <p:nvPicPr>
            <p:cNvPr id="30" name="Picture 39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</p:spPr>
        </p:pic>
        <p:pic>
          <p:nvPicPr>
            <p:cNvPr id="31" name="Picture 40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</p:spPr>
        </p:pic>
      </p:grpSp>
      <p:pic>
        <p:nvPicPr>
          <p:cNvPr id="32" name="Picture 41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</p:spPr>
      </p:pic>
      <p:pic>
        <p:nvPicPr>
          <p:cNvPr id="33" name="Picture 42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</p:spPr>
      </p:pic>
      <p:pic>
        <p:nvPicPr>
          <p:cNvPr id="34" name="Picture 43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</p:spPr>
      </p:pic>
      <p:pic>
        <p:nvPicPr>
          <p:cNvPr id="35" name="Picture 44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4325" y="6210300"/>
            <a:ext cx="1676400" cy="800100"/>
          </a:xfrm>
          <a:prstGeom prst="rect">
            <a:avLst/>
          </a:prstGeom>
          <a:noFill/>
        </p:spPr>
      </p:pic>
      <p:pic>
        <p:nvPicPr>
          <p:cNvPr id="36" name="Picture 45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4953000"/>
            <a:ext cx="1371600" cy="2133600"/>
          </a:xfrm>
          <a:prstGeom prst="rect">
            <a:avLst/>
          </a:prstGeom>
          <a:noFill/>
        </p:spPr>
      </p:pic>
      <p:pic>
        <p:nvPicPr>
          <p:cNvPr id="37" name="Picture 46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</p:spPr>
      </p:pic>
      <p:pic>
        <p:nvPicPr>
          <p:cNvPr id="38" name="Picture 4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5562600"/>
            <a:ext cx="1254125" cy="1295400"/>
          </a:xfrm>
          <a:prstGeom prst="rect">
            <a:avLst/>
          </a:prstGeom>
          <a:noFill/>
        </p:spPr>
      </p:pic>
      <p:pic>
        <p:nvPicPr>
          <p:cNvPr id="39" name="Picture 48" descr="j031805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</p:spPr>
      </p:pic>
      <p:pic>
        <p:nvPicPr>
          <p:cNvPr id="40" name="Picture 49" descr="j031805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297473">
            <a:off x="4443413" y="4800600"/>
            <a:ext cx="890587" cy="393700"/>
          </a:xfrm>
          <a:prstGeom prst="rect">
            <a:avLst/>
          </a:prstGeom>
          <a:noFill/>
        </p:spPr>
      </p:pic>
      <p:pic>
        <p:nvPicPr>
          <p:cNvPr id="41" name="Picture 50" descr="1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247276">
            <a:off x="6096000" y="3886200"/>
            <a:ext cx="1428750" cy="1428750"/>
          </a:xfrm>
          <a:prstGeom prst="rect">
            <a:avLst/>
          </a:prstGeom>
          <a:noFill/>
        </p:spPr>
      </p:pic>
      <p:pic>
        <p:nvPicPr>
          <p:cNvPr id="42" name="Picture 5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52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90800" y="5486400"/>
            <a:ext cx="1524000" cy="1219200"/>
          </a:xfrm>
          <a:prstGeom prst="rect">
            <a:avLst/>
          </a:prstGeom>
          <a:noFill/>
        </p:spPr>
      </p:pic>
      <p:pic>
        <p:nvPicPr>
          <p:cNvPr id="44" name="Picture 53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</p:spPr>
      </p:pic>
      <p:pic>
        <p:nvPicPr>
          <p:cNvPr id="45" name="Picture 54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</p:spPr>
      </p:pic>
      <p:pic>
        <p:nvPicPr>
          <p:cNvPr id="46" name="Picture 55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</p:spPr>
      </p:pic>
      <p:pic>
        <p:nvPicPr>
          <p:cNvPr id="47" name="Picture 56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</p:spPr>
      </p:pic>
      <p:pic>
        <p:nvPicPr>
          <p:cNvPr id="48" name="Picture 57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62200" y="5334000"/>
            <a:ext cx="1524000" cy="1828800"/>
          </a:xfrm>
          <a:prstGeom prst="rect">
            <a:avLst/>
          </a:prstGeom>
          <a:noFill/>
        </p:spPr>
      </p:pic>
      <p:pic>
        <p:nvPicPr>
          <p:cNvPr id="49" name="Picture 58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5791200"/>
            <a:ext cx="1254125" cy="1295400"/>
          </a:xfrm>
          <a:prstGeom prst="rect">
            <a:avLst/>
          </a:prstGeom>
          <a:noFill/>
        </p:spPr>
      </p:pic>
      <p:pic>
        <p:nvPicPr>
          <p:cNvPr id="50" name="Picture 59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</p:spPr>
      </p:pic>
      <p:pic>
        <p:nvPicPr>
          <p:cNvPr id="51" name="Picture 60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</p:spPr>
      </p:pic>
      <p:pic>
        <p:nvPicPr>
          <p:cNvPr id="52" name="Picture 62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</p:spPr>
      </p:pic>
      <p:pic>
        <p:nvPicPr>
          <p:cNvPr id="53" name="Picture 63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867400"/>
            <a:ext cx="1254125" cy="1295400"/>
          </a:xfrm>
          <a:prstGeom prst="rect">
            <a:avLst/>
          </a:prstGeom>
          <a:noFill/>
        </p:spPr>
      </p:pic>
      <p:pic>
        <p:nvPicPr>
          <p:cNvPr id="54" name="Picture 65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5791200"/>
            <a:ext cx="1254125" cy="1295400"/>
          </a:xfrm>
          <a:prstGeom prst="rect">
            <a:avLst/>
          </a:prstGeom>
          <a:noFill/>
        </p:spPr>
      </p:pic>
      <p:pic>
        <p:nvPicPr>
          <p:cNvPr id="55" name="Picture 66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5334000"/>
            <a:ext cx="1254125" cy="1295400"/>
          </a:xfrm>
          <a:prstGeom prst="rect">
            <a:avLst/>
          </a:prstGeom>
          <a:noFill/>
        </p:spPr>
      </p:pic>
      <p:pic>
        <p:nvPicPr>
          <p:cNvPr id="56" name="Picture 6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</p:spPr>
      </p:pic>
      <p:pic>
        <p:nvPicPr>
          <p:cNvPr id="57" name="Picture 68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6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70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62200" y="4114800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71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72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73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7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5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76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2917925">
            <a:off x="4724400" y="49530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77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7803777">
            <a:off x="1947863" y="4605337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79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</p:spPr>
      </p:pic>
      <p:pic>
        <p:nvPicPr>
          <p:cNvPr id="68" name="Picture 80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553200" y="5791200"/>
            <a:ext cx="1022350" cy="1371600"/>
          </a:xfrm>
          <a:prstGeom prst="rect">
            <a:avLst/>
          </a:prstGeom>
          <a:noFill/>
        </p:spPr>
      </p:pic>
      <p:pic>
        <p:nvPicPr>
          <p:cNvPr id="69" name="Picture 81" descr="200463042511690x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867400"/>
            <a:ext cx="1238250" cy="1181100"/>
          </a:xfrm>
          <a:prstGeom prst="rect">
            <a:avLst/>
          </a:prstGeom>
          <a:noFill/>
        </p:spPr>
      </p:pic>
      <p:pic>
        <p:nvPicPr>
          <p:cNvPr id="70" name="Picture 83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791200"/>
            <a:ext cx="1022350" cy="1371600"/>
          </a:xfrm>
          <a:prstGeom prst="rect">
            <a:avLst/>
          </a:prstGeom>
          <a:noFill/>
        </p:spPr>
      </p:pic>
      <p:pic>
        <p:nvPicPr>
          <p:cNvPr id="71" name="Picture 84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791200"/>
            <a:ext cx="1022350" cy="1371600"/>
          </a:xfrm>
          <a:prstGeom prst="rect">
            <a:avLst/>
          </a:prstGeom>
          <a:noFill/>
        </p:spPr>
      </p:pic>
      <p:pic>
        <p:nvPicPr>
          <p:cNvPr id="72" name="Picture 90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5311775" y="5505450"/>
            <a:ext cx="1022350" cy="1371600"/>
          </a:xfrm>
          <a:prstGeom prst="rect">
            <a:avLst/>
          </a:prstGeom>
          <a:noFill/>
        </p:spPr>
      </p:pic>
      <p:pic>
        <p:nvPicPr>
          <p:cNvPr id="73" name="Picture 91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953000" y="5486400"/>
            <a:ext cx="1022350" cy="1371600"/>
          </a:xfrm>
          <a:prstGeom prst="rect">
            <a:avLst/>
          </a:prstGeom>
          <a:noFill/>
        </p:spPr>
      </p:pic>
      <p:pic>
        <p:nvPicPr>
          <p:cNvPr id="74" name="Picture 94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715000"/>
            <a:ext cx="1022350" cy="1371600"/>
          </a:xfrm>
          <a:prstGeom prst="rect">
            <a:avLst/>
          </a:prstGeom>
          <a:noFill/>
        </p:spPr>
      </p:pic>
      <p:pic>
        <p:nvPicPr>
          <p:cNvPr id="75" name="Picture 96" descr="Blue_ros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629400" y="5486400"/>
            <a:ext cx="1022350" cy="1371600"/>
          </a:xfrm>
          <a:prstGeom prst="rect">
            <a:avLst/>
          </a:prstGeom>
          <a:noFill/>
        </p:spPr>
      </p:pic>
      <p:pic>
        <p:nvPicPr>
          <p:cNvPr id="76" name="Picture 9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5562600"/>
            <a:ext cx="1254125" cy="1295400"/>
          </a:xfrm>
          <a:prstGeom prst="rect">
            <a:avLst/>
          </a:prstGeom>
          <a:noFill/>
        </p:spPr>
      </p:pic>
      <p:grpSp>
        <p:nvGrpSpPr>
          <p:cNvPr id="77" name="Group 98"/>
          <p:cNvGrpSpPr>
            <a:grpSpLocks/>
          </p:cNvGrpSpPr>
          <p:nvPr/>
        </p:nvGrpSpPr>
        <p:grpSpPr bwMode="auto">
          <a:xfrm>
            <a:off x="2667000" y="4648200"/>
            <a:ext cx="1905000" cy="2209800"/>
            <a:chOff x="-216" y="3820"/>
            <a:chExt cx="648" cy="281"/>
          </a:xfrm>
        </p:grpSpPr>
        <p:pic>
          <p:nvPicPr>
            <p:cNvPr id="78" name="Picture 99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</p:spPr>
        </p:pic>
        <p:pic>
          <p:nvPicPr>
            <p:cNvPr id="79" name="Picture 100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</p:spPr>
        </p:pic>
        <p:pic>
          <p:nvPicPr>
            <p:cNvPr id="80" name="Picture 101" descr="97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</p:spPr>
        </p:pic>
      </p:grpSp>
      <p:pic>
        <p:nvPicPr>
          <p:cNvPr id="81" name="Picture 102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</p:spPr>
      </p:pic>
      <p:pic>
        <p:nvPicPr>
          <p:cNvPr id="82" name="Picture 103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95600" y="5562600"/>
            <a:ext cx="1254125" cy="1295400"/>
          </a:xfrm>
          <a:prstGeom prst="rect">
            <a:avLst/>
          </a:prstGeom>
          <a:noFill/>
        </p:spPr>
      </p:pic>
      <p:pic>
        <p:nvPicPr>
          <p:cNvPr id="83" name="Picture 104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5486400"/>
            <a:ext cx="1254125" cy="1295400"/>
          </a:xfrm>
          <a:prstGeom prst="rect">
            <a:avLst/>
          </a:prstGeom>
          <a:noFill/>
        </p:spPr>
      </p:pic>
      <p:pic>
        <p:nvPicPr>
          <p:cNvPr id="84" name="Picture 105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5029200"/>
            <a:ext cx="1254125" cy="1295400"/>
          </a:xfrm>
          <a:prstGeom prst="rect">
            <a:avLst/>
          </a:prstGeom>
          <a:noFill/>
        </p:spPr>
      </p:pic>
      <p:pic>
        <p:nvPicPr>
          <p:cNvPr id="85" name="Picture 106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76600" y="592455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Picture 107" descr="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5257800"/>
            <a:ext cx="1254125" cy="1295400"/>
          </a:xfrm>
          <a:prstGeom prst="rect">
            <a:avLst/>
          </a:prstGeom>
          <a:noFill/>
        </p:spPr>
      </p:pic>
      <p:pic>
        <p:nvPicPr>
          <p:cNvPr id="87" name="Picture 112" descr="22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43000" y="6324600"/>
            <a:ext cx="1524000" cy="762000"/>
          </a:xfrm>
          <a:prstGeom prst="rect">
            <a:avLst/>
          </a:prstGeom>
          <a:noFill/>
        </p:spPr>
      </p:pic>
      <p:pic>
        <p:nvPicPr>
          <p:cNvPr id="88" name="Picture 113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8904870">
            <a:off x="3276600" y="45720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115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2917925">
            <a:off x="5257800" y="44958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116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11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118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11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120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121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12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123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34400" y="5334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12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125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26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135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136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37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572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38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39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140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41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142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358844"/>
            <a:ext cx="4286280" cy="1305982"/>
            <a:chOff x="2627784" y="646876"/>
            <a:chExt cx="4286280" cy="13059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46876"/>
              <a:ext cx="186852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cheùp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sp>
        <p:nvSpPr>
          <p:cNvPr id="48" name="Subtitle 2"/>
          <p:cNvSpPr txBox="1">
            <a:spLocks/>
          </p:cNvSpPr>
          <p:nvPr/>
        </p:nvSpPr>
        <p:spPr>
          <a:xfrm>
            <a:off x="2045474" y="2046993"/>
            <a:ext cx="2725449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accent1"/>
                </a:solidFill>
                <a:latin typeface="VNI-Avo" pitchFamily="2" charset="0"/>
              </a:rPr>
              <a:t>Chim saâu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4859244" y="2033828"/>
            <a:ext cx="2593075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accent1"/>
                </a:solidFill>
                <a:latin typeface="VNI-Avo" pitchFamily="2" charset="0"/>
              </a:rPr>
              <a:t>Hoa sim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5004048" y="3288709"/>
            <a:ext cx="2962673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accent1"/>
                </a:solidFill>
                <a:latin typeface="VNI-Avo" pitchFamily="2" charset="0"/>
              </a:rPr>
              <a:t>Chaêm hoïc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2267744" y="3288709"/>
            <a:ext cx="2221584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accent1"/>
                </a:solidFill>
                <a:latin typeface="VNI-Avo" pitchFamily="2" charset="0"/>
              </a:rPr>
              <a:t>Baép ngoâ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HP001 4 hàng" pitchFamily="34" charset="-9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ba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358844"/>
            <a:ext cx="4286280" cy="1305982"/>
            <a:chOff x="2627784" y="646876"/>
            <a:chExt cx="4286280" cy="13059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46876"/>
              <a:ext cx="186852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cheùp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sp>
        <p:nvSpPr>
          <p:cNvPr id="61" name="Subtitle 2"/>
          <p:cNvSpPr txBox="1">
            <a:spLocks/>
          </p:cNvSpPr>
          <p:nvPr/>
        </p:nvSpPr>
        <p:spPr>
          <a:xfrm>
            <a:off x="107504" y="1214765"/>
            <a:ext cx="9793088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0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      </a:t>
            </a:r>
            <a:r>
              <a:rPr lang="vi-VN" sz="4000" b="1" noProof="0" dirty="0" smtClean="0">
                <a:latin typeface="VNI-Avo" pitchFamily="2" charset="0"/>
              </a:rPr>
              <a:t>Saâu nhaát laø soâng Baïch Ñaèng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000" b="1" dirty="0" smtClean="0">
                <a:latin typeface="VNI-Avo" pitchFamily="2" charset="0"/>
              </a:rPr>
              <a:t>Ba laàn giaëc ñeán, ba laàn giaëc tan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000" b="1" noProof="0" dirty="0" smtClean="0">
                <a:latin typeface="VNI-Avo" pitchFamily="2" charset="0"/>
              </a:rPr>
              <a:t>      Cao nhaát laø nuùi Lam Sôn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000" b="1" dirty="0" smtClean="0">
                <a:latin typeface="VNI-Avo" pitchFamily="2" charset="0"/>
              </a:rPr>
              <a:t>Coù OÂâng Leâ Lôïi trong nhaø böôùc ra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vi-VN" sz="3200" b="1" noProof="0" dirty="0" smtClean="0">
              <a:solidFill>
                <a:schemeClr val="tx2">
                  <a:lumMod val="60000"/>
                  <a:lumOff val="40000"/>
                </a:schemeClr>
              </a:solidFill>
              <a:latin typeface="VNI-Avo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52120" y="1833702"/>
            <a:ext cx="23762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636912"/>
            <a:ext cx="22072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56256" y="2636912"/>
            <a:ext cx="1960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40417" y="3356992"/>
            <a:ext cx="95842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86453" y="4086378"/>
            <a:ext cx="22072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4304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358844"/>
            <a:ext cx="4286280" cy="1305982"/>
            <a:chOff x="2627784" y="646876"/>
            <a:chExt cx="4286280" cy="13059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46876"/>
              <a:ext cx="186852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cheùp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sp>
        <p:nvSpPr>
          <p:cNvPr id="61" name="Subtitle 2"/>
          <p:cNvSpPr txBox="1">
            <a:spLocks/>
          </p:cNvSpPr>
          <p:nvPr/>
        </p:nvSpPr>
        <p:spPr>
          <a:xfrm>
            <a:off x="-36512" y="1214765"/>
            <a:ext cx="9433048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NI-Avo" pitchFamily="2" charset="0"/>
              </a:rPr>
              <a:t>       </a:t>
            </a:r>
            <a:r>
              <a:rPr lang="vi-VN" sz="4400" b="1" noProof="0" dirty="0" smtClean="0">
                <a:latin typeface="VNI-Avo" pitchFamily="2" charset="0"/>
              </a:rPr>
              <a:t>Saâu nhaát laø soâng Baïch Ñaèng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400" b="1" dirty="0" smtClean="0">
                <a:latin typeface="VNI-Avo" pitchFamily="2" charset="0"/>
              </a:rPr>
              <a:t>Ba laàn giaëc ñeán, ba laàn giaëc tan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400" b="1" noProof="0" dirty="0" smtClean="0">
                <a:latin typeface="VNI-Avo" pitchFamily="2" charset="0"/>
              </a:rPr>
              <a:t>      Cao nhaát laø nuùi Lam Sôn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4400" b="1" dirty="0" smtClean="0">
                <a:latin typeface="VNI-Avo" pitchFamily="2" charset="0"/>
              </a:rPr>
              <a:t>Coù OÂâng Leâ Lôïi trong nhaø böôùc ra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vi-VN" sz="3200" b="1" noProof="0" dirty="0" smtClean="0">
              <a:solidFill>
                <a:schemeClr val="tx2">
                  <a:lumMod val="60000"/>
                  <a:lumOff val="40000"/>
                </a:schemeClr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732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358844"/>
            <a:ext cx="4286280" cy="1305982"/>
            <a:chOff x="2627784" y="646876"/>
            <a:chExt cx="4286280" cy="13059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46876"/>
              <a:ext cx="186852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cheùp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pic>
        <p:nvPicPr>
          <p:cNvPr id="1026" name="Picture 2" descr="C:\Users\Hung\Desktop\KIM TI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4" y="1412776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75126" y="5301208"/>
            <a:ext cx="3082428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tx2"/>
                </a:solidFill>
                <a:latin typeface="VNI-Avo" pitchFamily="2" charset="0"/>
              </a:rPr>
              <a:t>K..... Tieâm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755576" y="5301208"/>
            <a:ext cx="1282228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rgbClr val="FF0000"/>
                </a:solidFill>
                <a:latin typeface="VNI-Avo" pitchFamily="2" charset="0"/>
              </a:rPr>
              <a:t>im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 4 hàng" pitchFamily="34" charset="-94"/>
            </a:endParaRPr>
          </a:p>
        </p:txBody>
      </p:sp>
      <p:pic>
        <p:nvPicPr>
          <p:cNvPr id="1027" name="Picture 3" descr="C:\Users\Hung\Desktop\Sick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297" y="1603276"/>
            <a:ext cx="47625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4234341" y="5265182"/>
            <a:ext cx="4286280" cy="900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dirty="0" smtClean="0">
                <a:solidFill>
                  <a:schemeClr val="tx2"/>
                </a:solidFill>
                <a:latin typeface="VN-AVO"/>
              </a:rPr>
              <a:t>Lưỡi l....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N-AVO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588224" y="5256910"/>
            <a:ext cx="1189936" cy="900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dirty="0" smtClean="0">
                <a:solidFill>
                  <a:srgbClr val="FF0000"/>
                </a:solidFill>
                <a:latin typeface="VN-AVO"/>
              </a:rPr>
              <a:t>iềm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55576" y="860844"/>
            <a:ext cx="5237204" cy="900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1.Điền vần </a:t>
            </a: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im</a:t>
            </a: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 hay </a:t>
            </a: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iêm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</p:spTree>
    <p:extLst>
      <p:ext uri="{BB962C8B-B14F-4D97-AF65-F5344CB8AC3E}">
        <p14:creationId xmlns:p14="http://schemas.microsoft.com/office/powerpoint/2010/main" val="1863565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-53144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HP001 4 hàng" pitchFamily="34" charset="-94"/>
              </a:rPr>
              <a:t>Thứ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tư</a:t>
            </a:r>
            <a:r>
              <a:rPr lang="en-US" sz="2800" b="1" dirty="0" smtClean="0">
                <a:latin typeface="HP001 4 hàng" pitchFamily="34" charset="-94"/>
              </a:rPr>
              <a:t>, </a:t>
            </a:r>
            <a:r>
              <a:rPr lang="en-US" sz="2800" b="1" dirty="0" err="1" smtClean="0">
                <a:latin typeface="HP001 4 hàng" pitchFamily="34" charset="-94"/>
              </a:rPr>
              <a:t>ngày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21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tháng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vi-VN" sz="2800" b="1" dirty="0" smtClean="0">
                <a:latin typeface="HP001 4 hàng" pitchFamily="34" charset="-94"/>
              </a:rPr>
              <a:t>3</a:t>
            </a:r>
            <a:r>
              <a:rPr lang="en-US" sz="2800" b="1" dirty="0" smtClean="0">
                <a:latin typeface="HP001 4 hàng" pitchFamily="34" charset="-94"/>
              </a:rPr>
              <a:t> </a:t>
            </a:r>
            <a:r>
              <a:rPr lang="en-US" sz="2800" b="1" dirty="0" err="1" smtClean="0">
                <a:latin typeface="HP001 4 hàng" pitchFamily="34" charset="-94"/>
              </a:rPr>
              <a:t>năm</a:t>
            </a:r>
            <a:r>
              <a:rPr lang="en-US" sz="2800" b="1" dirty="0" smtClean="0">
                <a:latin typeface="HP001 4 hàng" pitchFamily="34" charset="-94"/>
              </a:rPr>
              <a:t> 201</a:t>
            </a:r>
            <a:r>
              <a:rPr lang="vi-VN" sz="2800" b="1" dirty="0" smtClean="0">
                <a:latin typeface="HP001 4 hàng" pitchFamily="34" charset="-94"/>
              </a:rPr>
              <a:t>7</a:t>
            </a:r>
            <a:endParaRPr lang="uz-Latn-UZ" sz="2800" b="1" dirty="0">
              <a:latin typeface="HP001 4 hàng" pitchFamily="34" charset="-9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27784" y="358844"/>
            <a:ext cx="4286280" cy="1305982"/>
            <a:chOff x="2627784" y="646876"/>
            <a:chExt cx="4286280" cy="13059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57554" y="714356"/>
              <a:ext cx="185738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ubtitle 2"/>
            <p:cNvSpPr txBox="1">
              <a:spLocks/>
            </p:cNvSpPr>
            <p:nvPr/>
          </p:nvSpPr>
          <p:spPr>
            <a:xfrm>
              <a:off x="2627784" y="1052736"/>
              <a:ext cx="4286280" cy="90012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uz-Latn-U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 4 hàng" pitchFamily="34" charset="-94"/>
              </a:endParaRPr>
            </a:p>
          </p:txBody>
        </p:sp>
        <p:sp>
          <p:nvSpPr>
            <p:cNvPr id="37" name="Subtitle 2"/>
            <p:cNvSpPr txBox="1">
              <a:spLocks/>
            </p:cNvSpPr>
            <p:nvPr/>
          </p:nvSpPr>
          <p:spPr>
            <a:xfrm>
              <a:off x="3567576" y="646876"/>
              <a:ext cx="1868520" cy="4500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vi-VN" sz="2400" b="1" noProof="0" dirty="0" smtClean="0">
                  <a:latin typeface="VNI-Avo" pitchFamily="2" charset="0"/>
                </a:rPr>
                <a:t>Taäp cheùp</a:t>
              </a:r>
              <a:endParaRPr kumimoji="0" lang="uz-Latn-UZ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P001 4 hàng" pitchFamily="34" charset="-94"/>
              </a:endParaRPr>
            </a:p>
          </p:txBody>
        </p:sp>
      </p:grpSp>
      <p:sp>
        <p:nvSpPr>
          <p:cNvPr id="17" name="Subtitle 2"/>
          <p:cNvSpPr txBox="1">
            <a:spLocks/>
          </p:cNvSpPr>
          <p:nvPr/>
        </p:nvSpPr>
        <p:spPr>
          <a:xfrm>
            <a:off x="251520" y="2060848"/>
            <a:ext cx="8784976" cy="900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2.Điền vào chỗ trống </a:t>
            </a: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c </a:t>
            </a: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hay</a:t>
            </a: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 k</a:t>
            </a: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 rồi giải câu đố: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11560" y="3431131"/>
            <a:ext cx="8784976" cy="900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... ái gì xốp nhẹ êm êm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dirty="0" smtClean="0">
                <a:solidFill>
                  <a:schemeClr val="tx2"/>
                </a:solidFill>
                <a:latin typeface="VN-AVO"/>
              </a:rPr>
              <a:t>Mỗi khi bé ngủ,    ê bên bé má đầu 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-AVO"/>
              </a:rPr>
              <a:t>                          (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N-AVO"/>
              </a:rPr>
              <a:t> Là cái...................)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067944" y="4106222"/>
            <a:ext cx="720080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chemeClr val="tx2"/>
                </a:solidFill>
                <a:latin typeface="VN-AVO"/>
              </a:rPr>
              <a:t>... 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57358" y="3451589"/>
            <a:ext cx="720080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C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192917" y="4075632"/>
            <a:ext cx="595107" cy="544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k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55" y="4137829"/>
            <a:ext cx="200025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5724128" y="4725144"/>
            <a:ext cx="1880116" cy="4500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vi-VN" sz="3600" b="1" dirty="0">
                <a:solidFill>
                  <a:srgbClr val="FF0000"/>
                </a:solidFill>
                <a:latin typeface="VN-AVO"/>
              </a:rPr>
              <a:t>g</a:t>
            </a:r>
            <a:r>
              <a:rPr lang="vi-VN" sz="3600" b="1" noProof="0" dirty="0" smtClean="0">
                <a:solidFill>
                  <a:srgbClr val="FF0000"/>
                </a:solidFill>
                <a:latin typeface="VN-AVO"/>
              </a:rPr>
              <a:t>ối</a:t>
            </a:r>
            <a:endParaRPr kumimoji="0" lang="uz-Latn-UZ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-AVO"/>
            </a:endParaRPr>
          </a:p>
        </p:txBody>
      </p:sp>
    </p:spTree>
    <p:extLst>
      <p:ext uri="{BB962C8B-B14F-4D97-AF65-F5344CB8AC3E}">
        <p14:creationId xmlns:p14="http://schemas.microsoft.com/office/powerpoint/2010/main" val="58410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6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217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Thứ tư, ngày 3 tháng 4 năm 2013</vt:lpstr>
      <vt:lpstr>Thứ tư, ngày 21 tháng 3 năm 2017</vt:lpstr>
      <vt:lpstr>Thứ ba, ngày 21 tháng 3 năm 2017</vt:lpstr>
      <vt:lpstr>Thứ tư, ngày 21 tháng 3 năm 2017</vt:lpstr>
      <vt:lpstr>Thứ tư, ngày 21 tháng 3 năm 2017</vt:lpstr>
      <vt:lpstr>Thứ tư, ngày 21 tháng 3 năm 2017</vt:lpstr>
    </vt:vector>
  </TitlesOfParts>
  <Company>Bach Khoa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3 tháng 4 năm 2013</dc:title>
  <dc:creator>User</dc:creator>
  <cp:lastModifiedBy>Hung</cp:lastModifiedBy>
  <cp:revision>113</cp:revision>
  <dcterms:created xsi:type="dcterms:W3CDTF">2013-04-01T02:51:11Z</dcterms:created>
  <dcterms:modified xsi:type="dcterms:W3CDTF">2017-03-21T08:58:19Z</dcterms:modified>
</cp:coreProperties>
</file>