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1"/>
  </p:notesMasterIdLst>
  <p:handoutMasterIdLst>
    <p:handoutMasterId r:id="rId112"/>
  </p:handoutMasterIdLst>
  <p:sldIdLst>
    <p:sldId id="1688" r:id="rId2"/>
    <p:sldId id="1788" r:id="rId3"/>
    <p:sldId id="1789" r:id="rId4"/>
    <p:sldId id="1615" r:id="rId5"/>
    <p:sldId id="1507" r:id="rId6"/>
    <p:sldId id="1818" r:id="rId7"/>
    <p:sldId id="1574" r:id="rId8"/>
    <p:sldId id="1819" r:id="rId9"/>
    <p:sldId id="1623" r:id="rId10"/>
    <p:sldId id="1776" r:id="rId11"/>
    <p:sldId id="1820" r:id="rId12"/>
    <p:sldId id="1777" r:id="rId13"/>
    <p:sldId id="1821" r:id="rId14"/>
    <p:sldId id="1790" r:id="rId15"/>
    <p:sldId id="1836" r:id="rId16"/>
    <p:sldId id="1627" r:id="rId17"/>
    <p:sldId id="1778" r:id="rId18"/>
    <p:sldId id="1779" r:id="rId19"/>
    <p:sldId id="1830" r:id="rId20"/>
    <p:sldId id="1628" r:id="rId21"/>
    <p:sldId id="1831" r:id="rId22"/>
    <p:sldId id="1869" r:id="rId23"/>
    <p:sldId id="1780" r:id="rId24"/>
    <p:sldId id="1781" r:id="rId25"/>
    <p:sldId id="1791" r:id="rId26"/>
    <p:sldId id="1832" r:id="rId27"/>
    <p:sldId id="1870" r:id="rId28"/>
    <p:sldId id="1782" r:id="rId29"/>
    <p:sldId id="1833" r:id="rId30"/>
    <p:sldId id="1783" r:id="rId31"/>
    <p:sldId id="1834" r:id="rId32"/>
    <p:sldId id="1826" r:id="rId33"/>
    <p:sldId id="1868" r:id="rId34"/>
    <p:sldId id="1875" r:id="rId35"/>
    <p:sldId id="1629" r:id="rId36"/>
    <p:sldId id="1695" r:id="rId37"/>
    <p:sldId id="1784" r:id="rId38"/>
    <p:sldId id="1792" r:id="rId39"/>
    <p:sldId id="1827" r:id="rId40"/>
    <p:sldId id="1698" r:id="rId41"/>
    <p:sldId id="1785" r:id="rId42"/>
    <p:sldId id="1793" r:id="rId43"/>
    <p:sldId id="1835" r:id="rId44"/>
    <p:sldId id="1786" r:id="rId45"/>
    <p:sldId id="1794" r:id="rId46"/>
    <p:sldId id="1742" r:id="rId47"/>
    <p:sldId id="1871" r:id="rId48"/>
    <p:sldId id="1795" r:id="rId49"/>
    <p:sldId id="1796" r:id="rId50"/>
    <p:sldId id="1837" r:id="rId51"/>
    <p:sldId id="1872" r:id="rId52"/>
    <p:sldId id="1797" r:id="rId53"/>
    <p:sldId id="1798" r:id="rId54"/>
    <p:sldId id="1787" r:id="rId55"/>
    <p:sldId id="1799" r:id="rId56"/>
    <p:sldId id="1800" r:id="rId57"/>
    <p:sldId id="1828" r:id="rId58"/>
    <p:sldId id="1801" r:id="rId59"/>
    <p:sldId id="1873" r:id="rId60"/>
    <p:sldId id="1874" r:id="rId61"/>
    <p:sldId id="1802" r:id="rId62"/>
    <p:sldId id="1803" r:id="rId63"/>
    <p:sldId id="1804" r:id="rId64"/>
    <p:sldId id="1838" r:id="rId65"/>
    <p:sldId id="1805" r:id="rId66"/>
    <p:sldId id="1807" r:id="rId67"/>
    <p:sldId id="1806" r:id="rId68"/>
    <p:sldId id="1808" r:id="rId69"/>
    <p:sldId id="1839" r:id="rId70"/>
    <p:sldId id="1809" r:id="rId71"/>
    <p:sldId id="1840" r:id="rId72"/>
    <p:sldId id="1810" r:id="rId73"/>
    <p:sldId id="1811" r:id="rId74"/>
    <p:sldId id="1829" r:id="rId75"/>
    <p:sldId id="1812" r:id="rId76"/>
    <p:sldId id="1813" r:id="rId77"/>
    <p:sldId id="1814" r:id="rId78"/>
    <p:sldId id="1817" r:id="rId79"/>
    <p:sldId id="1815" r:id="rId80"/>
    <p:sldId id="1816" r:id="rId81"/>
    <p:sldId id="1876" r:id="rId82"/>
    <p:sldId id="1859" r:id="rId83"/>
    <p:sldId id="1860" r:id="rId84"/>
    <p:sldId id="1861" r:id="rId85"/>
    <p:sldId id="1863" r:id="rId86"/>
    <p:sldId id="1862" r:id="rId87"/>
    <p:sldId id="1865" r:id="rId88"/>
    <p:sldId id="1866" r:id="rId89"/>
    <p:sldId id="1867" r:id="rId90"/>
    <p:sldId id="1877" r:id="rId91"/>
    <p:sldId id="1841" r:id="rId92"/>
    <p:sldId id="1842" r:id="rId93"/>
    <p:sldId id="1843" r:id="rId94"/>
    <p:sldId id="1844" r:id="rId95"/>
    <p:sldId id="1845" r:id="rId96"/>
    <p:sldId id="1846" r:id="rId97"/>
    <p:sldId id="1847" r:id="rId98"/>
    <p:sldId id="1848" r:id="rId99"/>
    <p:sldId id="1849" r:id="rId100"/>
    <p:sldId id="1850" r:id="rId101"/>
    <p:sldId id="1851" r:id="rId102"/>
    <p:sldId id="1852" r:id="rId103"/>
    <p:sldId id="1853" r:id="rId104"/>
    <p:sldId id="1854" r:id="rId105"/>
    <p:sldId id="1855" r:id="rId106"/>
    <p:sldId id="1856" r:id="rId107"/>
    <p:sldId id="1857" r:id="rId108"/>
    <p:sldId id="1858" r:id="rId109"/>
    <p:sldId id="1024" r:id="rId110"/>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66"/>
    <a:srgbClr val="006600"/>
    <a:srgbClr val="FF3399"/>
    <a:srgbClr val="CC3300"/>
    <a:srgbClr val="008000"/>
    <a:srgbClr val="CC99FF"/>
    <a:srgbClr val="CCCCFF"/>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5" d="100"/>
          <a:sy n="75" d="100"/>
        </p:scale>
        <p:origin x="-1146" y="-6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2/24/2020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giaoduc.net.vn/giao-duc-24h/tru-luong-giao-vien-vi-dich-corona-la-khong-dung-post206993.gd"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giaoduc.net.vn/giao-duc-24h/tru-luong-giao-vien-vi-dich-corona-la-khong-dung-post206993.gd"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
        <p:nvSpPr>
          <p:cNvPr id="11" name="Rectangle 2"/>
          <p:cNvSpPr>
            <a:spLocks noGrp="1" noChangeArrowheads="1"/>
          </p:cNvSpPr>
          <p:nvPr>
            <p:ph type="ctrTitle"/>
          </p:nvPr>
        </p:nvSpPr>
        <p:spPr>
          <a:xfrm>
            <a:off x="63500" y="1676400"/>
            <a:ext cx="9017000" cy="2286000"/>
          </a:xfrm>
        </p:spPr>
        <p:txBody>
          <a:bodyPr anchor="ctr"/>
          <a:lstStyle/>
          <a:p>
            <a:pPr algn="ctr" eaLnBrk="1" hangingPunct="1">
              <a:lnSpc>
                <a:spcPct val="110000"/>
              </a:lnSpc>
            </a:pPr>
            <a:r>
              <a:rPr lang="en-US" altLang="en-US" sz="4800" b="1">
                <a:solidFill>
                  <a:srgbClr val="0000FF"/>
                </a:solidFill>
                <a:latin typeface="Arial" panose="020B0604020202020204" pitchFamily="34" charset="0"/>
                <a:cs typeface="Arial" panose="020B0604020202020204" pitchFamily="34" charset="0"/>
              </a:rPr>
              <a:t>GIỚI THIỆU</a:t>
            </a:r>
            <a:r>
              <a:rPr lang="en-US" altLang="en-US" sz="4400" b="1">
                <a:solidFill>
                  <a:srgbClr val="FF0000"/>
                </a:solidFill>
                <a:latin typeface="Arial" panose="020B0604020202020204" pitchFamily="34" charset="0"/>
                <a:cs typeface="Arial" panose="020B0604020202020204" pitchFamily="34" charset="0"/>
              </a:rPr>
              <a:t> </a:t>
            </a:r>
            <a:br>
              <a:rPr lang="en-US" altLang="en-US" sz="4400" b="1">
                <a:solidFill>
                  <a:srgbClr val="FF0000"/>
                </a:solidFill>
                <a:latin typeface="Arial" panose="020B0604020202020204" pitchFamily="34" charset="0"/>
                <a:cs typeface="Arial" panose="020B0604020202020204" pitchFamily="34" charset="0"/>
              </a:rPr>
            </a:br>
            <a:r>
              <a:rPr lang="en-US" altLang="en-US" sz="4400" b="1">
                <a:solidFill>
                  <a:srgbClr val="FF0000"/>
                </a:solidFill>
                <a:latin typeface="Arial" panose="020B0604020202020204" pitchFamily="34" charset="0"/>
                <a:cs typeface="Arial" panose="020B0604020202020204" pitchFamily="34" charset="0"/>
              </a:rPr>
              <a:t>LUẬT </a:t>
            </a:r>
            <a:r>
              <a:rPr lang="en-US" altLang="en-US" sz="4400" b="1" smtClean="0">
                <a:solidFill>
                  <a:srgbClr val="FF0000"/>
                </a:solidFill>
                <a:latin typeface="Arial" panose="020B0604020202020204" pitchFamily="34" charset="0"/>
                <a:cs typeface="Arial" panose="020B0604020202020204" pitchFamily="34" charset="0"/>
              </a:rPr>
              <a:t>PHÒNG, CHỐNG BỆNH TRUYỀN NHIỄM NĂM 2007</a:t>
            </a:r>
            <a:endParaRPr lang="en-US" altLang="en-US" sz="4400" b="1">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0115" y="4038600"/>
            <a:ext cx="4343770" cy="2269618"/>
          </a:xfrm>
          <a:prstGeom prst="rect">
            <a:avLst/>
          </a:prstGeom>
        </p:spPr>
      </p:pic>
    </p:spTree>
    <p:extLst>
      <p:ext uri="{BB962C8B-B14F-4D97-AF65-F5344CB8AC3E}">
        <p14:creationId xmlns:p14="http://schemas.microsoft.com/office/powerpoint/2010/main" val="1191033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800"/>
              </a:spcBef>
              <a:spcAft>
                <a:spcPts val="0"/>
              </a:spcAft>
              <a:buClr>
                <a:srgbClr val="FF0000"/>
              </a:buClr>
              <a:buFont typeface="+mj-lt"/>
              <a:buAutoNum type="arabicPeriod" startAt="6"/>
              <a:defRPr/>
            </a:pPr>
            <a:r>
              <a:rPr lang="vi-VN" sz="2000" b="1" kern="0" smtClean="0">
                <a:solidFill>
                  <a:srgbClr val="FF0066"/>
                </a:solidFill>
                <a:latin typeface="Arial" charset="0"/>
              </a:rPr>
              <a:t>Người </a:t>
            </a:r>
            <a:r>
              <a:rPr lang="vi-VN" sz="2000" b="1" kern="0">
                <a:solidFill>
                  <a:srgbClr val="FF0066"/>
                </a:solidFill>
                <a:latin typeface="Arial" charset="0"/>
              </a:rPr>
              <a:t>tiếp xúc </a:t>
            </a:r>
            <a:r>
              <a:rPr lang="vi-VN" sz="2000" b="1" kern="0">
                <a:solidFill>
                  <a:srgbClr val="0000FF"/>
                </a:solidFill>
                <a:latin typeface="Arial" charset="0"/>
              </a:rPr>
              <a:t>là người có tiếp xúc với người mắc bệnh truyền nhiễm, người mang mầm bệnh truyền nhiễm, trung gian truyền bệnh và có khả năng mắc </a:t>
            </a:r>
            <a:r>
              <a:rPr lang="vi-VN" sz="2000" b="1" kern="0" smtClean="0">
                <a:solidFill>
                  <a:srgbClr val="0000FF"/>
                </a:solidFill>
                <a:latin typeface="Arial" charset="0"/>
              </a:rPr>
              <a:t>bệnh.</a:t>
            </a:r>
            <a:endParaRPr lang="en-US" sz="2000" b="1" kern="0" smtClean="0">
              <a:solidFill>
                <a:srgbClr val="0000FF"/>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rabicPeriod" startAt="6"/>
              <a:defRPr/>
            </a:pPr>
            <a:r>
              <a:rPr lang="vi-VN" sz="2000" b="1" kern="0" smtClean="0">
                <a:solidFill>
                  <a:srgbClr val="FF0066"/>
                </a:solidFill>
                <a:latin typeface="Arial" charset="0"/>
              </a:rPr>
              <a:t>Người </a:t>
            </a:r>
            <a:r>
              <a:rPr lang="vi-VN" sz="2000" b="1" kern="0">
                <a:solidFill>
                  <a:srgbClr val="FF0066"/>
                </a:solidFill>
                <a:latin typeface="Arial" charset="0"/>
              </a:rPr>
              <a:t>bị nghi ngờ mắc bệnh truyền nhiễm </a:t>
            </a:r>
            <a:r>
              <a:rPr lang="vi-VN" sz="2000" b="1" kern="0">
                <a:solidFill>
                  <a:srgbClr val="0000FF"/>
                </a:solidFill>
                <a:latin typeface="Arial" charset="0"/>
              </a:rPr>
              <a:t>là người tiếp xúc hoặc người có biểu hiện triệu chứng bệnh truyền nhiễm nhưng chưa rõ tác nhân gây </a:t>
            </a:r>
            <a:r>
              <a:rPr lang="vi-VN" sz="2000" b="1" kern="0" smtClean="0">
                <a:solidFill>
                  <a:srgbClr val="0000FF"/>
                </a:solidFill>
                <a:latin typeface="Arial" charset="0"/>
              </a:rPr>
              <a:t>bệnh.</a:t>
            </a:r>
            <a:endParaRPr lang="en-US" sz="2000" b="1" kern="0" smtClean="0">
              <a:solidFill>
                <a:srgbClr val="0000FF"/>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rabicPeriod" startAt="6"/>
              <a:defRPr/>
            </a:pPr>
            <a:r>
              <a:rPr lang="vi-VN" sz="2000" b="1" kern="0" smtClean="0">
                <a:solidFill>
                  <a:srgbClr val="FF0066"/>
                </a:solidFill>
                <a:latin typeface="Arial" charset="0"/>
              </a:rPr>
              <a:t>Giám </a:t>
            </a:r>
            <a:r>
              <a:rPr lang="vi-VN" sz="2000" b="1" kern="0">
                <a:solidFill>
                  <a:srgbClr val="FF0066"/>
                </a:solidFill>
                <a:latin typeface="Arial" charset="0"/>
              </a:rPr>
              <a:t>sát bệnh truyền nhiễm </a:t>
            </a:r>
            <a:r>
              <a:rPr lang="vi-VN" sz="2000" b="1" kern="0">
                <a:solidFill>
                  <a:srgbClr val="0000FF"/>
                </a:solidFill>
                <a:latin typeface="Arial" charset="0"/>
              </a:rPr>
              <a:t>là việc thu thập thông tin liên tục, có hệ thống về tình hình, chiều hướng của bệnh truyền nhiễm, phân tích, giải thích nhằm cung cấp thông tin cho việc lập kế hoạch, triển khai và đánh gíá hiệu quả các biện pháp phòng, chống bệnh truyền </a:t>
            </a:r>
            <a:r>
              <a:rPr lang="vi-VN" sz="2000" b="1" kern="0" smtClean="0">
                <a:solidFill>
                  <a:srgbClr val="0000FF"/>
                </a:solidFill>
                <a:latin typeface="Arial" charset="0"/>
              </a:rPr>
              <a:t>nhiễm.</a:t>
            </a:r>
            <a:endParaRPr lang="en-US" sz="2000" b="1" kern="0" smtClean="0">
              <a:solidFill>
                <a:srgbClr val="0000FF"/>
              </a:solidFill>
              <a:latin typeface="Arial" charset="0"/>
            </a:endParaRPr>
          </a:p>
          <a:p>
            <a:pPr marL="565150" indent="-457200" algn="just" eaLnBrk="1" hangingPunct="1">
              <a:lnSpc>
                <a:spcPct val="112000"/>
              </a:lnSpc>
              <a:spcBef>
                <a:spcPts val="800"/>
              </a:spcBef>
              <a:spcAft>
                <a:spcPts val="0"/>
              </a:spcAft>
              <a:buClr>
                <a:srgbClr val="FF0000"/>
              </a:buClr>
              <a:buFont typeface="+mj-lt"/>
              <a:buAutoNum type="arabicPeriod" startAt="6"/>
              <a:defRPr/>
            </a:pPr>
            <a:r>
              <a:rPr lang="vi-VN" sz="2000" b="1" kern="0" smtClean="0">
                <a:solidFill>
                  <a:srgbClr val="FF0066"/>
                </a:solidFill>
                <a:latin typeface="Arial" charset="0"/>
              </a:rPr>
              <a:t>An </a:t>
            </a:r>
            <a:r>
              <a:rPr lang="vi-VN" sz="2000" b="1" kern="0">
                <a:solidFill>
                  <a:srgbClr val="FF0066"/>
                </a:solidFill>
                <a:latin typeface="Arial" charset="0"/>
              </a:rPr>
              <a:t>toàn sinh học trong xét nghiệm </a:t>
            </a:r>
            <a:r>
              <a:rPr lang="vi-VN" sz="2000" b="1" kern="0">
                <a:solidFill>
                  <a:srgbClr val="0000FF"/>
                </a:solidFill>
                <a:latin typeface="Arial" charset="0"/>
              </a:rPr>
              <a:t>là việc sử dụng các biện pháp để giảm thiểu hoặc loại trừ nguy cơ lây truyền tác nhân gây bệnh truyền nhiễm trong cơ sở xét nghiệm, từ cơ sở xét nghiệm ra môi trường và cộng </a:t>
            </a:r>
            <a:r>
              <a:rPr lang="vi-VN" sz="2000" b="1" kern="0" smtClean="0">
                <a:solidFill>
                  <a:srgbClr val="0000FF"/>
                </a:solidFill>
                <a:latin typeface="Arial" charset="0"/>
              </a:rPr>
              <a:t>đồng.</a:t>
            </a:r>
            <a:endParaRPr lang="en-US" sz="2000" b="1" kern="0" smtClean="0">
              <a:solidFill>
                <a:srgbClr val="0000FF"/>
              </a:solidFill>
              <a:latin typeface="Arial" charset="0"/>
            </a:endParaRPr>
          </a:p>
        </p:txBody>
      </p:sp>
    </p:spTree>
    <p:extLst>
      <p:ext uri="{BB962C8B-B14F-4D97-AF65-F5344CB8AC3E}">
        <p14:creationId xmlns:p14="http://schemas.microsoft.com/office/powerpoint/2010/main" val="33748355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387"/>
            <a:ext cx="9144002" cy="6916774"/>
          </a:xfrm>
          <a:prstGeom prst="rect">
            <a:avLst/>
          </a:prstGeom>
        </p:spPr>
      </p:pic>
    </p:spTree>
    <p:extLst>
      <p:ext uri="{BB962C8B-B14F-4D97-AF65-F5344CB8AC3E}">
        <p14:creationId xmlns:p14="http://schemas.microsoft.com/office/powerpoint/2010/main" val="29969486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2" cy="6858000"/>
          </a:xfrm>
          <a:prstGeom prst="rect">
            <a:avLst/>
          </a:prstGeom>
        </p:spPr>
      </p:pic>
    </p:spTree>
    <p:extLst>
      <p:ext uri="{BB962C8B-B14F-4D97-AF65-F5344CB8AC3E}">
        <p14:creationId xmlns:p14="http://schemas.microsoft.com/office/powerpoint/2010/main" val="29969486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2" cy="6858000"/>
          </a:xfrm>
          <a:prstGeom prst="rect">
            <a:avLst/>
          </a:prstGeom>
        </p:spPr>
      </p:pic>
    </p:spTree>
    <p:extLst>
      <p:ext uri="{BB962C8B-B14F-4D97-AF65-F5344CB8AC3E}">
        <p14:creationId xmlns:p14="http://schemas.microsoft.com/office/powerpoint/2010/main" val="23176536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2" cy="6858000"/>
          </a:xfrm>
          <a:prstGeom prst="rect">
            <a:avLst/>
          </a:prstGeom>
        </p:spPr>
      </p:pic>
    </p:spTree>
    <p:extLst>
      <p:ext uri="{BB962C8B-B14F-4D97-AF65-F5344CB8AC3E}">
        <p14:creationId xmlns:p14="http://schemas.microsoft.com/office/powerpoint/2010/main" val="231765368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2" cy="6858000"/>
          </a:xfrm>
          <a:prstGeom prst="rect">
            <a:avLst/>
          </a:prstGeom>
        </p:spPr>
      </p:pic>
    </p:spTree>
    <p:extLst>
      <p:ext uri="{BB962C8B-B14F-4D97-AF65-F5344CB8AC3E}">
        <p14:creationId xmlns:p14="http://schemas.microsoft.com/office/powerpoint/2010/main" val="23176536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76536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76536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7"/>
            <a:ext cx="9144000" cy="6848306"/>
          </a:xfrm>
          <a:prstGeom prst="rect">
            <a:avLst/>
          </a:prstGeom>
        </p:spPr>
      </p:pic>
    </p:spTree>
    <p:extLst>
      <p:ext uri="{BB962C8B-B14F-4D97-AF65-F5344CB8AC3E}">
        <p14:creationId xmlns:p14="http://schemas.microsoft.com/office/powerpoint/2010/main" val="23176536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765368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109</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3999" cy="6096000"/>
          </a:xfrm>
          <a:prstGeom prst="rect">
            <a:avLst/>
          </a:prstGeom>
        </p:spPr>
      </p:pic>
    </p:spTree>
    <p:extLst>
      <p:ext uri="{BB962C8B-B14F-4D97-AF65-F5344CB8AC3E}">
        <p14:creationId xmlns:p14="http://schemas.microsoft.com/office/powerpoint/2010/main" val="77238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000"/>
              </a:spcBef>
              <a:spcAft>
                <a:spcPts val="0"/>
              </a:spcAft>
              <a:buClr>
                <a:srgbClr val="FF0000"/>
              </a:buClr>
              <a:buFont typeface="+mj-lt"/>
              <a:buAutoNum type="arabicPeriod" startAt="10"/>
              <a:defRPr/>
            </a:pPr>
            <a:r>
              <a:rPr lang="vi-VN" sz="2100" b="1" kern="0">
                <a:solidFill>
                  <a:srgbClr val="FF0066"/>
                </a:solidFill>
                <a:latin typeface="Arial" charset="0"/>
              </a:rPr>
              <a:t>Vắc xin </a:t>
            </a:r>
            <a:r>
              <a:rPr lang="vi-VN" sz="2100" b="1" kern="0">
                <a:solidFill>
                  <a:srgbClr val="0000FF"/>
                </a:solidFill>
                <a:latin typeface="Arial" charset="0"/>
              </a:rPr>
              <a:t>là chế phẩm chứa kháng nguyên tạo cho cơ thể khả năng đáp ứng miễn dịch, được dùng với mục đích phòng bệnh.</a:t>
            </a:r>
            <a:endParaRPr lang="en-US" sz="2100" b="1" ker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10"/>
              <a:defRPr/>
            </a:pPr>
            <a:r>
              <a:rPr lang="vi-VN" sz="2100" b="1" kern="0" smtClean="0">
                <a:solidFill>
                  <a:srgbClr val="FF0066"/>
                </a:solidFill>
                <a:latin typeface="Arial" charset="0"/>
              </a:rPr>
              <a:t>Sinh phẩm y tế </a:t>
            </a:r>
            <a:r>
              <a:rPr lang="vi-VN" sz="2100" b="1" kern="0" smtClean="0">
                <a:solidFill>
                  <a:srgbClr val="0000FF"/>
                </a:solidFill>
                <a:latin typeface="Arial" charset="0"/>
              </a:rPr>
              <a:t>là sản phẩm có nguồn gốc sinh học được dùng để phòng bệnh, chữa bệnh và chẩn đoán bệnh cho người.</a:t>
            </a:r>
            <a:endParaRPr lang="en-US" sz="21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10"/>
              <a:defRPr/>
            </a:pPr>
            <a:r>
              <a:rPr lang="vi-VN" sz="2100" b="1" kern="0" smtClean="0">
                <a:solidFill>
                  <a:srgbClr val="FF0066"/>
                </a:solidFill>
                <a:latin typeface="Arial" charset="0"/>
              </a:rPr>
              <a:t>Tình </a:t>
            </a:r>
            <a:r>
              <a:rPr lang="vi-VN" sz="2100" b="1" kern="0">
                <a:solidFill>
                  <a:srgbClr val="FF0066"/>
                </a:solidFill>
                <a:latin typeface="Arial" charset="0"/>
              </a:rPr>
              <a:t>trạng miễn dịch </a:t>
            </a:r>
            <a:r>
              <a:rPr lang="vi-VN" sz="2100" b="1" kern="0">
                <a:solidFill>
                  <a:srgbClr val="0000FF"/>
                </a:solidFill>
                <a:latin typeface="Arial" charset="0"/>
              </a:rPr>
              <a:t>là mức độ đề kháng của cá nhân hoặc cộng đồng với một tác nhân gây bệnh truyền </a:t>
            </a:r>
            <a:r>
              <a:rPr lang="vi-VN" sz="2100" b="1" kern="0" smtClean="0">
                <a:solidFill>
                  <a:srgbClr val="0000FF"/>
                </a:solidFill>
                <a:latin typeface="Arial" charset="0"/>
              </a:rPr>
              <a:t>nhiễm.</a:t>
            </a:r>
            <a:endParaRPr lang="en-US" sz="21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10"/>
              <a:defRPr/>
            </a:pPr>
            <a:r>
              <a:rPr lang="vi-VN" sz="2100" b="1" kern="0" smtClean="0">
                <a:solidFill>
                  <a:srgbClr val="FF0066"/>
                </a:solidFill>
                <a:latin typeface="Arial" charset="0"/>
              </a:rPr>
              <a:t>Dịch </a:t>
            </a:r>
            <a:r>
              <a:rPr lang="vi-VN" sz="2100" b="1" kern="0">
                <a:solidFill>
                  <a:srgbClr val="0000FF"/>
                </a:solidFill>
                <a:latin typeface="Arial" charset="0"/>
              </a:rPr>
              <a:t>là sự xuất hiện bệnh truyền nhiễm với số người mắc bệnh vượt quá số người mắc bệnh dự tính bình thường trong một khoảng thời gian xác định ở một khu vực nhất </a:t>
            </a:r>
            <a:r>
              <a:rPr lang="vi-VN" sz="2100" b="1" kern="0" smtClean="0">
                <a:solidFill>
                  <a:srgbClr val="0000FF"/>
                </a:solidFill>
                <a:latin typeface="Arial" charset="0"/>
              </a:rPr>
              <a:t>định.</a:t>
            </a:r>
            <a:endParaRPr lang="en-US" sz="21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10"/>
              <a:defRPr/>
            </a:pPr>
            <a:r>
              <a:rPr lang="vi-VN" sz="2100" b="1" kern="0" smtClean="0">
                <a:solidFill>
                  <a:srgbClr val="FF0066"/>
                </a:solidFill>
                <a:latin typeface="Arial" charset="0"/>
              </a:rPr>
              <a:t>Vùng </a:t>
            </a:r>
            <a:r>
              <a:rPr lang="vi-VN" sz="2100" b="1" kern="0">
                <a:solidFill>
                  <a:srgbClr val="FF0066"/>
                </a:solidFill>
                <a:latin typeface="Arial" charset="0"/>
              </a:rPr>
              <a:t>có dịch </a:t>
            </a:r>
            <a:r>
              <a:rPr lang="vi-VN" sz="2100" b="1" kern="0">
                <a:solidFill>
                  <a:srgbClr val="0000FF"/>
                </a:solidFill>
                <a:latin typeface="Arial" charset="0"/>
              </a:rPr>
              <a:t>là khu vực được cơ quan có thẩm quyền xác định có </a:t>
            </a:r>
            <a:r>
              <a:rPr lang="vi-VN" sz="2100" b="1" kern="0" smtClean="0">
                <a:solidFill>
                  <a:srgbClr val="0000FF"/>
                </a:solidFill>
                <a:latin typeface="Arial" charset="0"/>
              </a:rPr>
              <a:t>dịch.</a:t>
            </a:r>
            <a:endParaRPr lang="en-US" sz="21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10"/>
              <a:defRPr/>
            </a:pPr>
            <a:r>
              <a:rPr lang="vi-VN" sz="2100" b="1" kern="0" smtClean="0">
                <a:solidFill>
                  <a:srgbClr val="FF0066"/>
                </a:solidFill>
                <a:latin typeface="Arial" charset="0"/>
              </a:rPr>
              <a:t>Vùng </a:t>
            </a:r>
            <a:r>
              <a:rPr lang="vi-VN" sz="2100" b="1" kern="0">
                <a:solidFill>
                  <a:srgbClr val="FF0066"/>
                </a:solidFill>
                <a:latin typeface="Arial" charset="0"/>
              </a:rPr>
              <a:t>có nguy cơ dịch </a:t>
            </a:r>
            <a:r>
              <a:rPr lang="vi-VN" sz="2100" b="1" kern="0">
                <a:solidFill>
                  <a:srgbClr val="0000FF"/>
                </a:solidFill>
                <a:latin typeface="Arial" charset="0"/>
              </a:rPr>
              <a:t>là khu vực lân cận với vùng có dịch hoặc xuất hiện các yếu tố gây </a:t>
            </a:r>
            <a:r>
              <a:rPr lang="vi-VN" sz="2100" b="1" kern="0" smtClean="0">
                <a:solidFill>
                  <a:srgbClr val="0000FF"/>
                </a:solidFill>
                <a:latin typeface="Arial" charset="0"/>
              </a:rPr>
              <a:t>dịch.</a:t>
            </a:r>
            <a:endParaRPr lang="en-US" sz="2100" b="1" kern="0">
              <a:solidFill>
                <a:srgbClr val="0000FF"/>
              </a:solidFill>
              <a:latin typeface="Arial" charset="0"/>
            </a:endParaRPr>
          </a:p>
        </p:txBody>
      </p:sp>
    </p:spTree>
    <p:extLst>
      <p:ext uri="{BB962C8B-B14F-4D97-AF65-F5344CB8AC3E}">
        <p14:creationId xmlns:p14="http://schemas.microsoft.com/office/powerpoint/2010/main" val="4126035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3258"/>
            <a:ext cx="9144000" cy="5711484"/>
          </a:xfrm>
          <a:prstGeom prst="rect">
            <a:avLst/>
          </a:prstGeom>
        </p:spPr>
      </p:pic>
    </p:spTree>
    <p:extLst>
      <p:ext uri="{BB962C8B-B14F-4D97-AF65-F5344CB8AC3E}">
        <p14:creationId xmlns:p14="http://schemas.microsoft.com/office/powerpoint/2010/main" val="77238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16"/>
              <a:defRPr/>
            </a:pPr>
            <a:r>
              <a:rPr lang="vi-VN" sz="2300" b="1" kern="0" smtClean="0">
                <a:solidFill>
                  <a:srgbClr val="FF0066"/>
                </a:solidFill>
                <a:latin typeface="Arial" charset="0"/>
              </a:rPr>
              <a:t>Cách </a:t>
            </a:r>
            <a:r>
              <a:rPr lang="vi-VN" sz="2300" b="1" kern="0">
                <a:solidFill>
                  <a:srgbClr val="FF0066"/>
                </a:solidFill>
                <a:latin typeface="Arial" charset="0"/>
              </a:rPr>
              <a:t>ly y tế </a:t>
            </a:r>
            <a:r>
              <a:rPr lang="vi-VN" sz="2300" b="1" kern="0">
                <a:solidFill>
                  <a:srgbClr val="0000FF"/>
                </a:solidFill>
                <a:latin typeface="Arial" charset="0"/>
              </a:rPr>
              <a:t>là việc tách riêng người mắc bệnh truyền nhiễm, người bị nghi ngờ mắc bệnh truyền nhiễm, người mang mầm bệnh truyền nhiễm hoặc vật có khả năng mang tác nhân gây bệnh truyền nhiễm nhằm hạn chế sự lây truyền </a:t>
            </a:r>
            <a:r>
              <a:rPr lang="vi-VN" sz="2300" b="1" kern="0" smtClean="0">
                <a:solidFill>
                  <a:srgbClr val="0000FF"/>
                </a:solidFill>
                <a:latin typeface="Arial" charset="0"/>
              </a:rPr>
              <a:t>bệnh.</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16"/>
              <a:defRPr/>
            </a:pPr>
            <a:r>
              <a:rPr lang="vi-VN" sz="2300" b="1" kern="0" smtClean="0">
                <a:solidFill>
                  <a:srgbClr val="FF0066"/>
                </a:solidFill>
                <a:latin typeface="Arial" charset="0"/>
              </a:rPr>
              <a:t>Xử </a:t>
            </a:r>
            <a:r>
              <a:rPr lang="vi-VN" sz="2300" b="1" kern="0">
                <a:solidFill>
                  <a:srgbClr val="FF0066"/>
                </a:solidFill>
                <a:latin typeface="Arial" charset="0"/>
              </a:rPr>
              <a:t>lý y tế </a:t>
            </a:r>
            <a:r>
              <a:rPr lang="vi-VN" sz="2300" b="1" kern="0">
                <a:solidFill>
                  <a:srgbClr val="0000FF"/>
                </a:solidFill>
                <a:latin typeface="Arial" charset="0"/>
              </a:rPr>
              <a:t>là việc thực hiện các biện pháp sử dụng vắc xin, sinh phẩm y tế, cách ly y tế, tẩy uế, diệt tác nhân gây bệnh truyền nhiễm, trung gian truyền bệnh và các biện pháp y tế khác</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300578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56" y="0"/>
            <a:ext cx="7224888" cy="6858000"/>
          </a:xfrm>
          <a:prstGeom prst="rect">
            <a:avLst/>
          </a:prstGeom>
        </p:spPr>
      </p:pic>
    </p:spTree>
    <p:extLst>
      <p:ext uri="{BB962C8B-B14F-4D97-AF65-F5344CB8AC3E}">
        <p14:creationId xmlns:p14="http://schemas.microsoft.com/office/powerpoint/2010/main" val="3214336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 Phân loại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Bệnh </a:t>
            </a:r>
            <a:r>
              <a:rPr lang="vi-VN" sz="2200" b="1" kern="0">
                <a:solidFill>
                  <a:srgbClr val="0000FF"/>
                </a:solidFill>
                <a:latin typeface="Arial" charset="0"/>
              </a:rPr>
              <a:t>truyền nhiễm gồm các nhóm sau </a:t>
            </a:r>
            <a:r>
              <a:rPr lang="vi-VN" sz="2200" b="1" kern="0" smtClean="0">
                <a:solidFill>
                  <a:srgbClr val="0000FF"/>
                </a:solidFill>
                <a:latin typeface="Arial" charset="0"/>
              </a:rPr>
              <a:t>đây:</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FF0066"/>
                </a:solidFill>
                <a:latin typeface="Arial" charset="0"/>
              </a:rPr>
              <a:t>Nhóm </a:t>
            </a:r>
            <a:r>
              <a:rPr lang="vi-VN" sz="2200" b="1" kern="0">
                <a:solidFill>
                  <a:srgbClr val="FF0066"/>
                </a:solidFill>
                <a:latin typeface="Arial" charset="0"/>
              </a:rPr>
              <a:t>A </a:t>
            </a:r>
            <a:r>
              <a:rPr lang="vi-VN" sz="2200" b="1" kern="0">
                <a:solidFill>
                  <a:srgbClr val="0000FF"/>
                </a:solidFill>
                <a:latin typeface="Arial" charset="0"/>
              </a:rPr>
              <a:t>gồm các bệnh truyền nhiễm </a:t>
            </a:r>
            <a:r>
              <a:rPr lang="vi-VN" sz="2200" b="1" u="sng" kern="0">
                <a:solidFill>
                  <a:srgbClr val="FF0000"/>
                </a:solidFill>
                <a:latin typeface="Arial" charset="0"/>
              </a:rPr>
              <a:t>đặc biệt nguy hiểm</a:t>
            </a:r>
            <a:r>
              <a:rPr lang="vi-VN" sz="2200" b="1" kern="0">
                <a:solidFill>
                  <a:srgbClr val="0000FF"/>
                </a:solidFill>
                <a:latin typeface="Arial" charset="0"/>
              </a:rPr>
              <a:t> có khả năng </a:t>
            </a:r>
            <a:r>
              <a:rPr lang="vi-VN" sz="2200" b="1" u="sng" kern="0">
                <a:solidFill>
                  <a:srgbClr val="FF0000"/>
                </a:solidFill>
                <a:latin typeface="Arial" charset="0"/>
              </a:rPr>
              <a:t>lây truyền rất nhanh</a:t>
            </a:r>
            <a:r>
              <a:rPr lang="vi-VN" sz="2200" b="1" kern="0">
                <a:solidFill>
                  <a:srgbClr val="0000FF"/>
                </a:solidFill>
                <a:latin typeface="Arial" charset="0"/>
              </a:rPr>
              <a:t>, </a:t>
            </a:r>
            <a:r>
              <a:rPr lang="vi-VN" sz="2200" b="1" u="sng" kern="0">
                <a:solidFill>
                  <a:srgbClr val="FF0000"/>
                </a:solidFill>
                <a:latin typeface="Arial" charset="0"/>
              </a:rPr>
              <a:t>phát tán rộng</a:t>
            </a:r>
            <a:r>
              <a:rPr lang="vi-VN" sz="2200" b="1" kern="0">
                <a:solidFill>
                  <a:srgbClr val="0000FF"/>
                </a:solidFill>
                <a:latin typeface="Arial" charset="0"/>
              </a:rPr>
              <a:t> và </a:t>
            </a:r>
            <a:r>
              <a:rPr lang="vi-VN" sz="2200" b="1" u="sng" kern="0">
                <a:solidFill>
                  <a:srgbClr val="FF0000"/>
                </a:solidFill>
                <a:latin typeface="Arial" charset="0"/>
              </a:rPr>
              <a:t>tỷ lệ tử vong cao</a:t>
            </a:r>
            <a:r>
              <a:rPr lang="vi-VN" sz="2200" b="1" kern="0">
                <a:solidFill>
                  <a:srgbClr val="0000FF"/>
                </a:solidFill>
                <a:latin typeface="Arial" charset="0"/>
              </a:rPr>
              <a:t> hoặc chưa rõ tác nhân gây </a:t>
            </a:r>
            <a:r>
              <a:rPr lang="vi-VN" sz="2200" b="1" kern="0" smtClean="0">
                <a:solidFill>
                  <a:srgbClr val="0000FF"/>
                </a:solidFill>
                <a:latin typeface="Arial" charset="0"/>
              </a:rPr>
              <a:t>bệnh.</a:t>
            </a:r>
            <a:endParaRPr lang="en-US" sz="22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200" b="1" kern="0" smtClean="0">
                <a:solidFill>
                  <a:srgbClr val="0000FF"/>
                </a:solidFill>
                <a:latin typeface="Arial" charset="0"/>
              </a:rPr>
              <a:t>Các </a:t>
            </a:r>
            <a:r>
              <a:rPr lang="vi-VN" sz="2200" b="1" kern="0">
                <a:solidFill>
                  <a:srgbClr val="0000FF"/>
                </a:solidFill>
                <a:latin typeface="Arial" charset="0"/>
              </a:rPr>
              <a:t>bệnh truyền nhiễm thuộc nhóm A bao gồm </a:t>
            </a:r>
            <a:r>
              <a:rPr lang="vi-VN" sz="2200" b="1" kern="0">
                <a:solidFill>
                  <a:srgbClr val="FF0066"/>
                </a:solidFill>
                <a:latin typeface="Arial" charset="0"/>
              </a:rPr>
              <a:t>bệnh bại liệt; </a:t>
            </a:r>
            <a:r>
              <a:rPr lang="vi-VN" sz="2200" b="1" kern="0">
                <a:solidFill>
                  <a:srgbClr val="006600"/>
                </a:solidFill>
                <a:latin typeface="Arial" charset="0"/>
              </a:rPr>
              <a:t>bệnh cúm A-H5N1</a:t>
            </a:r>
            <a:r>
              <a:rPr lang="vi-VN" sz="2200" b="1" kern="0">
                <a:solidFill>
                  <a:srgbClr val="0000FF"/>
                </a:solidFill>
                <a:latin typeface="Arial" charset="0"/>
              </a:rPr>
              <a:t>; </a:t>
            </a:r>
            <a:r>
              <a:rPr lang="vi-VN" sz="2200" b="1" kern="0">
                <a:solidFill>
                  <a:srgbClr val="FF0066"/>
                </a:solidFill>
                <a:latin typeface="Arial" charset="0"/>
              </a:rPr>
              <a:t>bệnh dịch hạch</a:t>
            </a:r>
            <a:r>
              <a:rPr lang="vi-VN" sz="2200" b="1" kern="0">
                <a:solidFill>
                  <a:srgbClr val="0000FF"/>
                </a:solidFill>
                <a:latin typeface="Arial" charset="0"/>
              </a:rPr>
              <a:t>; </a:t>
            </a:r>
            <a:r>
              <a:rPr lang="vi-VN" sz="2200" b="1" kern="0">
                <a:solidFill>
                  <a:srgbClr val="006600"/>
                </a:solidFill>
                <a:latin typeface="Arial" charset="0"/>
              </a:rPr>
              <a:t>bệnh đậu mùa</a:t>
            </a:r>
            <a:r>
              <a:rPr lang="vi-VN" sz="2200" b="1" kern="0">
                <a:solidFill>
                  <a:srgbClr val="0000FF"/>
                </a:solidFill>
                <a:latin typeface="Arial" charset="0"/>
              </a:rPr>
              <a:t>; </a:t>
            </a:r>
            <a:r>
              <a:rPr lang="vi-VN" sz="2200" b="1" kern="0">
                <a:solidFill>
                  <a:srgbClr val="FF0066"/>
                </a:solidFill>
                <a:latin typeface="Arial" charset="0"/>
              </a:rPr>
              <a:t>bệnh sốt xuất huyết do vi rút Ê - bô - la (Ebola)</a:t>
            </a:r>
            <a:r>
              <a:rPr lang="vi-VN" sz="2200" b="1" kern="0">
                <a:solidFill>
                  <a:srgbClr val="0000FF"/>
                </a:solidFill>
                <a:latin typeface="Arial" charset="0"/>
              </a:rPr>
              <a:t>, Lát-sa (Lassa) hoặc Mác-bớc (Marburg); bệnh sốt Tây sông Nin (Nile); bệnh sốt vàng; bệnh tả; </a:t>
            </a:r>
            <a:r>
              <a:rPr lang="vi-VN" sz="2200" b="1" u="sng" kern="0">
                <a:solidFill>
                  <a:srgbClr val="FF0066"/>
                </a:solidFill>
                <a:latin typeface="Arial" charset="0"/>
              </a:rPr>
              <a:t>bệnh viêm đường hô hấp cấp nặng do vi rút</a:t>
            </a:r>
            <a:r>
              <a:rPr lang="vi-VN" sz="2200" b="1" kern="0">
                <a:solidFill>
                  <a:srgbClr val="0000FF"/>
                </a:solidFill>
                <a:latin typeface="Arial" charset="0"/>
              </a:rPr>
              <a:t> và </a:t>
            </a:r>
            <a:r>
              <a:rPr lang="vi-VN" sz="2200" b="1" kern="0">
                <a:solidFill>
                  <a:srgbClr val="006600"/>
                </a:solidFill>
                <a:latin typeface="Arial" charset="0"/>
              </a:rPr>
              <a:t>các bệnh truyền nhiễm nguy hiểm mới phát sinh chưa rõ tác nhân gây bệnh</a:t>
            </a:r>
            <a:r>
              <a:rPr lang="vi-VN" sz="2200" b="1" kern="0" smtClean="0">
                <a:solidFill>
                  <a:srgbClr val="006600"/>
                </a:solidFill>
                <a:latin typeface="Arial" charset="0"/>
              </a:rPr>
              <a:t>;</a:t>
            </a:r>
            <a:endParaRPr lang="vi-VN" sz="2200" b="1" kern="0">
              <a:solidFill>
                <a:srgbClr val="006600"/>
              </a:solidFill>
              <a:latin typeface="Arial" charset="0"/>
            </a:endParaRPr>
          </a:p>
        </p:txBody>
      </p:sp>
    </p:spTree>
    <p:extLst>
      <p:ext uri="{BB962C8B-B14F-4D97-AF65-F5344CB8AC3E}">
        <p14:creationId xmlns:p14="http://schemas.microsoft.com/office/powerpoint/2010/main" val="2966102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 Phân loại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lphaLcParenR" startAt="2"/>
              <a:defRPr/>
            </a:pPr>
            <a:r>
              <a:rPr lang="vi-VN" sz="2150" b="1" kern="0" smtClean="0">
                <a:solidFill>
                  <a:srgbClr val="FF0066"/>
                </a:solidFill>
                <a:latin typeface="Arial" charset="0"/>
              </a:rPr>
              <a:t>Nhóm </a:t>
            </a:r>
            <a:r>
              <a:rPr lang="vi-VN" sz="2150" b="1" kern="0">
                <a:solidFill>
                  <a:srgbClr val="FF0066"/>
                </a:solidFill>
                <a:latin typeface="Arial" charset="0"/>
              </a:rPr>
              <a:t>B </a:t>
            </a:r>
            <a:r>
              <a:rPr lang="vi-VN" sz="2150" b="1" kern="0">
                <a:solidFill>
                  <a:srgbClr val="0000FF"/>
                </a:solidFill>
                <a:latin typeface="Arial" charset="0"/>
              </a:rPr>
              <a:t>gồm các bệnh truyền nhiễm nguy hiểm có khả năng lây truyền nhanh và có thể gây tử </a:t>
            </a:r>
            <a:r>
              <a:rPr lang="vi-VN" sz="2150" b="1" kern="0" smtClean="0">
                <a:solidFill>
                  <a:srgbClr val="0000FF"/>
                </a:solidFill>
                <a:latin typeface="Arial" charset="0"/>
              </a:rPr>
              <a:t>vong.</a:t>
            </a:r>
            <a:endParaRPr lang="en-US" sz="215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150" b="1" kern="0" smtClean="0">
                <a:solidFill>
                  <a:srgbClr val="0000FF"/>
                </a:solidFill>
                <a:latin typeface="Arial" charset="0"/>
              </a:rPr>
              <a:t>Các </a:t>
            </a:r>
            <a:r>
              <a:rPr lang="vi-VN" sz="2150" b="1" kern="0">
                <a:solidFill>
                  <a:srgbClr val="0000FF"/>
                </a:solidFill>
                <a:latin typeface="Arial" charset="0"/>
              </a:rPr>
              <a:t>bệnh truyền nhiễm thuộc nhóm B bao gồm bệnh do vi rút A-đê-nô (Adeno); bệnh do vi rút gây ra hội chứng suy giảm miễn dịch mắc phải ở người </a:t>
            </a:r>
            <a:r>
              <a:rPr lang="vi-VN" sz="2150" b="1" kern="0">
                <a:solidFill>
                  <a:srgbClr val="006600"/>
                </a:solidFill>
                <a:latin typeface="Arial" charset="0"/>
              </a:rPr>
              <a:t>(HIV/AIDS)</a:t>
            </a:r>
            <a:r>
              <a:rPr lang="vi-VN" sz="2150" b="1" kern="0">
                <a:solidFill>
                  <a:srgbClr val="0000FF"/>
                </a:solidFill>
                <a:latin typeface="Arial" charset="0"/>
              </a:rPr>
              <a:t>; </a:t>
            </a:r>
            <a:r>
              <a:rPr lang="vi-VN" sz="2150" b="1" kern="0">
                <a:solidFill>
                  <a:srgbClr val="FF0066"/>
                </a:solidFill>
                <a:latin typeface="Arial" charset="0"/>
              </a:rPr>
              <a:t>bệnh bạch hầu; bệnh cúm; bệnh dại; bệnh ho gà; bệnh lao phổi; bệnh do liên cầu lợn ở người</a:t>
            </a:r>
            <a:r>
              <a:rPr lang="vi-VN" sz="2150" b="1" kern="0">
                <a:solidFill>
                  <a:srgbClr val="0000FF"/>
                </a:solidFill>
                <a:latin typeface="Arial" charset="0"/>
              </a:rPr>
              <a:t>; bệnh lỵ A-míp (Amibe); bệnh lỵ trực trùng; bệnh quai bị; bệnh sốt Đăng gơ (Dengue), sốt xuất huyết Đăng g</a:t>
            </a:r>
            <a:r>
              <a:rPr lang="en-US" sz="2150" b="1" kern="0">
                <a:solidFill>
                  <a:srgbClr val="0000FF"/>
                </a:solidFill>
                <a:latin typeface="Arial" charset="0"/>
              </a:rPr>
              <a:t>ơ</a:t>
            </a:r>
            <a:r>
              <a:rPr lang="vi-VN" sz="2150" b="1" kern="0">
                <a:solidFill>
                  <a:srgbClr val="0000FF"/>
                </a:solidFill>
                <a:latin typeface="Arial" charset="0"/>
              </a:rPr>
              <a:t> (Dengue); </a:t>
            </a:r>
            <a:r>
              <a:rPr lang="vi-VN" sz="2150" b="1" kern="0">
                <a:solidFill>
                  <a:srgbClr val="006600"/>
                </a:solidFill>
                <a:latin typeface="Arial" charset="0"/>
              </a:rPr>
              <a:t>bệnh sốt rét; bệnh sốt phát ban; bệnh sởi; bệnh tay-chân-miệng; bệnh than; bệnh thủy đậu; bệnh thương hàn; bệnh uốn ván</a:t>
            </a:r>
            <a:r>
              <a:rPr lang="vi-VN" sz="2150" b="1" kern="0">
                <a:solidFill>
                  <a:srgbClr val="0000FF"/>
                </a:solidFill>
                <a:latin typeface="Arial" charset="0"/>
              </a:rPr>
              <a:t>; bệnh Ru-bê-ôn (Rubeon); bệnh viêm gan vi rút; bệnh viêm màng não do não mô cầu; bệnh viêm não vi rút; bệnh xoắn khuẩn vàng da; bệnh tiêu chảy do vi rút Rô-ta (Rota</a:t>
            </a:r>
            <a:r>
              <a:rPr lang="vi-VN" sz="2150" b="1" kern="0" smtClean="0">
                <a:solidFill>
                  <a:srgbClr val="0000FF"/>
                </a:solidFill>
                <a:latin typeface="Arial" charset="0"/>
              </a:rPr>
              <a:t>);</a:t>
            </a:r>
            <a:endParaRPr lang="vi-VN" sz="2150" b="1" kern="0">
              <a:solidFill>
                <a:srgbClr val="0000FF"/>
              </a:solidFill>
              <a:latin typeface="Arial" charset="0"/>
            </a:endParaRPr>
          </a:p>
        </p:txBody>
      </p:sp>
    </p:spTree>
    <p:extLst>
      <p:ext uri="{BB962C8B-B14F-4D97-AF65-F5344CB8AC3E}">
        <p14:creationId xmlns:p14="http://schemas.microsoft.com/office/powerpoint/2010/main" val="2720982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 Phân loại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lphaLcParenR" startAt="3"/>
              <a:defRPr/>
            </a:pPr>
            <a:r>
              <a:rPr lang="vi-VN" sz="1900" b="1" kern="0" smtClean="0">
                <a:solidFill>
                  <a:srgbClr val="FF0066"/>
                </a:solidFill>
                <a:latin typeface="Arial" charset="0"/>
              </a:rPr>
              <a:t>Nhóm </a:t>
            </a:r>
            <a:r>
              <a:rPr lang="vi-VN" sz="1900" b="1" kern="0">
                <a:solidFill>
                  <a:srgbClr val="FF0066"/>
                </a:solidFill>
                <a:latin typeface="Arial" charset="0"/>
              </a:rPr>
              <a:t>C</a:t>
            </a:r>
            <a:r>
              <a:rPr lang="vi-VN" sz="1900" b="1" kern="0">
                <a:solidFill>
                  <a:srgbClr val="0000FF"/>
                </a:solidFill>
                <a:latin typeface="Arial" charset="0"/>
              </a:rPr>
              <a:t> gồm các bệnh truyền nhiễm ít nguy hiểm, khả năng lây truyền không </a:t>
            </a:r>
            <a:r>
              <a:rPr lang="vi-VN" sz="1900" b="1" kern="0" smtClean="0">
                <a:solidFill>
                  <a:srgbClr val="0000FF"/>
                </a:solidFill>
                <a:latin typeface="Arial" charset="0"/>
              </a:rPr>
              <a:t>nhanh.</a:t>
            </a:r>
            <a:endParaRPr lang="en-US" sz="1900" b="1" kern="0" smtClean="0">
              <a:solidFill>
                <a:srgbClr val="0000FF"/>
              </a:solidFill>
              <a:latin typeface="Arial" charset="0"/>
            </a:endParaRPr>
          </a:p>
          <a:p>
            <a:pPr marL="565150" indent="0" algn="just" eaLnBrk="1" hangingPunct="1">
              <a:lnSpc>
                <a:spcPct val="110000"/>
              </a:lnSpc>
              <a:spcBef>
                <a:spcPts val="1000"/>
              </a:spcBef>
              <a:spcAft>
                <a:spcPts val="0"/>
              </a:spcAft>
              <a:buClr>
                <a:srgbClr val="FF0000"/>
              </a:buClr>
              <a:buNone/>
              <a:defRPr/>
            </a:pPr>
            <a:r>
              <a:rPr lang="vi-VN" sz="1900" b="1" kern="0" smtClean="0">
                <a:solidFill>
                  <a:srgbClr val="0000FF"/>
                </a:solidFill>
                <a:latin typeface="Arial" charset="0"/>
              </a:rPr>
              <a:t>Các </a:t>
            </a:r>
            <a:r>
              <a:rPr lang="vi-VN" sz="1900" b="1" kern="0">
                <a:solidFill>
                  <a:srgbClr val="0000FF"/>
                </a:solidFill>
                <a:latin typeface="Arial" charset="0"/>
              </a:rPr>
              <a:t>bệnh truyền nhiễm thuộc nhóm C bao gồm bệnh do Cờ-la-my-đi-a (Chlamydia); </a:t>
            </a:r>
            <a:r>
              <a:rPr lang="vi-VN" sz="1900" b="1" kern="0">
                <a:solidFill>
                  <a:srgbClr val="FF0066"/>
                </a:solidFill>
                <a:latin typeface="Arial" charset="0"/>
              </a:rPr>
              <a:t>bệnh giang mai; các bệnh do giun; bệnh lậu</a:t>
            </a:r>
            <a:r>
              <a:rPr lang="vi-VN" sz="1900" b="1" kern="0">
                <a:solidFill>
                  <a:srgbClr val="0000FF"/>
                </a:solidFill>
                <a:latin typeface="Arial" charset="0"/>
              </a:rPr>
              <a:t>; </a:t>
            </a:r>
            <a:r>
              <a:rPr lang="vi-VN" sz="1900" b="1" kern="0">
                <a:solidFill>
                  <a:srgbClr val="FF0066"/>
                </a:solidFill>
                <a:latin typeface="Arial" charset="0"/>
              </a:rPr>
              <a:t>bệnh mắt hột</a:t>
            </a:r>
            <a:r>
              <a:rPr lang="vi-VN" sz="1900" b="1" kern="0">
                <a:solidFill>
                  <a:srgbClr val="0000FF"/>
                </a:solidFill>
                <a:latin typeface="Arial" charset="0"/>
              </a:rPr>
              <a:t>; bệnh do nấm Can-đi-đa-an-bi-căng (Candida albicans); bệnh Nô-ca-đi-a (Nocardia); </a:t>
            </a:r>
            <a:r>
              <a:rPr lang="vi-VN" sz="1900" b="1" kern="0">
                <a:solidFill>
                  <a:srgbClr val="FF0066"/>
                </a:solidFill>
                <a:latin typeface="Arial" charset="0"/>
              </a:rPr>
              <a:t>bệnh phong</a:t>
            </a:r>
            <a:r>
              <a:rPr lang="vi-VN" sz="1900" b="1" kern="0">
                <a:solidFill>
                  <a:srgbClr val="0000FF"/>
                </a:solidFill>
                <a:latin typeface="Arial" charset="0"/>
              </a:rPr>
              <a:t>; bệnh do vi rút Xi-tô-mê-ga-lô (Cytomegalo); bệnh do vi rút Héc-péc (Herpes); bệnh sán dây; bệnh sán lá gan; bệnh sán lá phổi; bệnh sán lá ruột; bệnh sốt mò; bệnh sốt do Rích-két-si-a (Rickettsia); bệnh sốt xuất huyết do vi rút Han-ta (Hanta); bệnh do Tờ-ri-cô-mô-nát (Trichomonas); bệnh viêm da mụn mủ truyền nhiễm; </a:t>
            </a:r>
            <a:r>
              <a:rPr lang="vi-VN" sz="1900" b="1" kern="0">
                <a:solidFill>
                  <a:srgbClr val="FF0066"/>
                </a:solidFill>
                <a:latin typeface="Arial" charset="0"/>
              </a:rPr>
              <a:t>bệnh viêm họng, viêm miệng</a:t>
            </a:r>
            <a:r>
              <a:rPr lang="vi-VN" sz="1900" b="1" kern="0">
                <a:solidFill>
                  <a:srgbClr val="0000FF"/>
                </a:solidFill>
                <a:latin typeface="Arial" charset="0"/>
              </a:rPr>
              <a:t>, viêm tim do ví rút Cốc-xác-ki (Coxsakie); bệnh viêm ruột do Giác-đi-a (Giardia); bệnh viêm ruột do Vi-bờ-ri-ô Pa-ra-hê-mô-ly-ti-cút (Vibrio Parahaemolyticus) và các bệnh truyền nhiễm </a:t>
            </a:r>
            <a:r>
              <a:rPr lang="vi-VN" sz="1900" b="1" kern="0" smtClean="0">
                <a:solidFill>
                  <a:srgbClr val="0000FF"/>
                </a:solidFill>
                <a:latin typeface="Arial" charset="0"/>
              </a:rPr>
              <a:t>khác.</a:t>
            </a:r>
            <a:endParaRPr lang="en-US" sz="1900" b="1" ker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startAt="2"/>
              <a:defRPr/>
            </a:pPr>
            <a:r>
              <a:rPr lang="vi-VN" sz="1900" b="1" kern="0" smtClean="0">
                <a:solidFill>
                  <a:srgbClr val="0000FF"/>
                </a:solidFill>
                <a:latin typeface="Arial" charset="0"/>
              </a:rPr>
              <a:t>Bộ </a:t>
            </a:r>
            <a:r>
              <a:rPr lang="vi-VN" sz="1900" b="1" kern="0">
                <a:solidFill>
                  <a:srgbClr val="0000FF"/>
                </a:solidFill>
                <a:latin typeface="Arial" charset="0"/>
              </a:rPr>
              <a:t>trưởng Bộ Y tế quyết định điều chỉnh, bổ sung danh mục bệnh truyền nhiễm thuộc các nhóm quy định tại khoản 1 Điều này</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803829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718" y="0"/>
            <a:ext cx="4500563" cy="6858000"/>
          </a:xfrm>
          <a:prstGeom prst="rect">
            <a:avLst/>
          </a:prstGeom>
        </p:spPr>
      </p:pic>
    </p:spTree>
    <p:extLst>
      <p:ext uri="{BB962C8B-B14F-4D97-AF65-F5344CB8AC3E}">
        <p14:creationId xmlns:p14="http://schemas.microsoft.com/office/powerpoint/2010/main" val="2040958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a:t>
            </a:r>
            <a:r>
              <a:rPr lang="en-US" sz="2500" b="1" kern="0" smtClean="0">
                <a:solidFill>
                  <a:srgbClr val="0000FF"/>
                </a:solidFill>
                <a:latin typeface="Arial" panose="020B0604020202020204" pitchFamily="34" charset="0"/>
                <a:cs typeface="Arial" panose="020B0604020202020204" pitchFamily="34" charset="0"/>
              </a:rPr>
              <a:t>tổng hợp về dịch bệnh do vi rút Corona gây ra để minh </a:t>
            </a:r>
            <a:r>
              <a:rPr lang="en-US" sz="2500" b="1" kern="0" smtClean="0">
                <a:solidFill>
                  <a:srgbClr val="0000FF"/>
                </a:solidFill>
                <a:latin typeface="Arial" panose="020B0604020202020204" pitchFamily="34" charset="0"/>
                <a:cs typeface="Arial" panose="020B0604020202020204" pitchFamily="34" charset="0"/>
              </a:rPr>
              <a:t>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63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0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4. Nguyên tắc phòng, chống bệnh truyền nhiễm</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000"/>
              </a:spcBef>
              <a:spcAft>
                <a:spcPts val="0"/>
              </a:spcAft>
              <a:buClr>
                <a:srgbClr val="FF0000"/>
              </a:buClr>
              <a:buFont typeface="+mj-lt"/>
              <a:buAutoNum type="arabicPeriod"/>
              <a:defRPr/>
            </a:pPr>
            <a:r>
              <a:rPr lang="vi-VN" sz="2200" b="1" kern="0" smtClean="0">
                <a:solidFill>
                  <a:srgbClr val="FF0066"/>
                </a:solidFill>
                <a:latin typeface="Arial" charset="0"/>
              </a:rPr>
              <a:t>Lấy </a:t>
            </a:r>
            <a:r>
              <a:rPr lang="vi-VN" sz="2200" b="1" kern="0">
                <a:solidFill>
                  <a:srgbClr val="FF0066"/>
                </a:solidFill>
                <a:latin typeface="Arial" charset="0"/>
              </a:rPr>
              <a:t>phòng bệnh là chính trong đó thông tin, giáo dục, truyền thông, giám sát bệnh truyền nhiễm là biện pháp chủ yếu.</a:t>
            </a:r>
            <a:r>
              <a:rPr lang="vi-VN" sz="2200" b="1" kern="0">
                <a:solidFill>
                  <a:srgbClr val="0000FF"/>
                </a:solidFill>
                <a:latin typeface="Arial" charset="0"/>
              </a:rPr>
              <a:t> Kết hợp các biện pháp chuyên môn kỹ thuật y tế với các biện pháp xã hội, hành chính trong phòng, chống bệnh truyền </a:t>
            </a:r>
            <a:r>
              <a:rPr lang="vi-VN" sz="2200" b="1" kern="0" smtClean="0">
                <a:solidFill>
                  <a:srgbClr val="0000FF"/>
                </a:solidFill>
                <a:latin typeface="Arial" charset="0"/>
              </a:rPr>
              <a:t>nhiễm.</a:t>
            </a:r>
            <a:endParaRPr lang="en-US" sz="22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Thực </a:t>
            </a:r>
            <a:r>
              <a:rPr lang="vi-VN" sz="2200" b="1" kern="0">
                <a:solidFill>
                  <a:srgbClr val="0000FF"/>
                </a:solidFill>
                <a:latin typeface="Arial" charset="0"/>
              </a:rPr>
              <a:t>hiện việc </a:t>
            </a:r>
            <a:r>
              <a:rPr lang="vi-VN" sz="2200" b="1" kern="0">
                <a:solidFill>
                  <a:srgbClr val="FF0066"/>
                </a:solidFill>
                <a:latin typeface="Arial" charset="0"/>
              </a:rPr>
              <a:t>phối hợp liên ngành và huy động xã hội trong phòng, chống bệnh truyền nhiễm</a:t>
            </a:r>
            <a:r>
              <a:rPr lang="vi-VN" sz="2200" b="1" kern="0">
                <a:solidFill>
                  <a:srgbClr val="0000FF"/>
                </a:solidFill>
                <a:latin typeface="Arial" charset="0"/>
              </a:rPr>
              <a:t>; lồng ghép các hoạt động phòng, chống bệnh truyền nhiễm vào các chương trình phát triển kinh tế - xã </a:t>
            </a:r>
            <a:r>
              <a:rPr lang="vi-VN" sz="2200" b="1" kern="0" smtClean="0">
                <a:solidFill>
                  <a:srgbClr val="0000FF"/>
                </a:solidFill>
                <a:latin typeface="Arial" charset="0"/>
              </a:rPr>
              <a:t>hội.</a:t>
            </a:r>
            <a:endParaRPr lang="en-US" sz="22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Công </a:t>
            </a:r>
            <a:r>
              <a:rPr lang="vi-VN" sz="2200" b="1" kern="0">
                <a:solidFill>
                  <a:srgbClr val="0000FF"/>
                </a:solidFill>
                <a:latin typeface="Arial" charset="0"/>
              </a:rPr>
              <a:t>khai, chính xác, kịp thời thông tin về </a:t>
            </a:r>
            <a:r>
              <a:rPr lang="vi-VN" sz="2200" b="1" kern="0" smtClean="0">
                <a:solidFill>
                  <a:srgbClr val="0000FF"/>
                </a:solidFill>
                <a:latin typeface="Arial" charset="0"/>
              </a:rPr>
              <a:t>dịch.</a:t>
            </a:r>
            <a:endParaRPr lang="en-US" sz="22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a:defRPr/>
            </a:pPr>
            <a:r>
              <a:rPr lang="vi-VN" sz="2200" b="1" kern="0" smtClean="0">
                <a:solidFill>
                  <a:srgbClr val="0000FF"/>
                </a:solidFill>
                <a:latin typeface="Arial" charset="0"/>
              </a:rPr>
              <a:t>Chủ </a:t>
            </a:r>
            <a:r>
              <a:rPr lang="vi-VN" sz="2200" b="1" kern="0">
                <a:solidFill>
                  <a:srgbClr val="0000FF"/>
                </a:solidFill>
                <a:latin typeface="Arial" charset="0"/>
              </a:rPr>
              <a:t>động, tích cực, kịp thời, triệt để trong hoạt động phòng, chống dịch</a:t>
            </a:r>
            <a:r>
              <a:rPr lang="vi-VN" sz="2200" b="1" kern="0" smtClean="0">
                <a:solidFill>
                  <a:srgbClr val="0000FF"/>
                </a:solidFill>
                <a:latin typeface="Arial" charset="0"/>
              </a:rPr>
              <a:t>.</a:t>
            </a:r>
            <a:endParaRPr lang="vi-VN" sz="2200" b="1" kern="0">
              <a:solidFill>
                <a:srgbClr val="FF3399"/>
              </a:solidFill>
              <a:latin typeface="Arial" charset="0"/>
            </a:endParaRPr>
          </a:p>
        </p:txBody>
      </p:sp>
    </p:spTree>
    <p:extLst>
      <p:ext uri="{BB962C8B-B14F-4D97-AF65-F5344CB8AC3E}">
        <p14:creationId xmlns:p14="http://schemas.microsoft.com/office/powerpoint/2010/main" val="2561749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0"/>
            <a:ext cx="9144000" cy="5257800"/>
          </a:xfrm>
          <a:prstGeom prst="rect">
            <a:avLst/>
          </a:prstGeom>
        </p:spPr>
      </p:pic>
    </p:spTree>
    <p:extLst>
      <p:ext uri="{BB962C8B-B14F-4D97-AF65-F5344CB8AC3E}">
        <p14:creationId xmlns:p14="http://schemas.microsoft.com/office/powerpoint/2010/main" val="1080523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a:t>
            </a:r>
            <a:r>
              <a:rPr lang="en-US" sz="2500" b="1" kern="0" smtClean="0">
                <a:solidFill>
                  <a:srgbClr val="0000FF"/>
                </a:solidFill>
                <a:latin typeface="Arial" panose="020B0604020202020204" pitchFamily="34" charset="0"/>
                <a:cs typeface="Arial" panose="020B0604020202020204" pitchFamily="34" charset="0"/>
              </a:rPr>
              <a:t>cho học sinh nghỉ học để minh </a:t>
            </a:r>
            <a:r>
              <a:rPr lang="en-US" sz="2500" b="1" kern="0" smtClean="0">
                <a:solidFill>
                  <a:srgbClr val="0000FF"/>
                </a:solidFill>
                <a:latin typeface="Arial" panose="020B0604020202020204" pitchFamily="34" charset="0"/>
                <a:cs typeface="Arial" panose="020B0604020202020204" pitchFamily="34" charset="0"/>
              </a:rPr>
              <a:t>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443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14300" algn="ctr" eaLnBrk="1" hangingPunct="1">
              <a:lnSpc>
                <a:spcPct val="114000"/>
              </a:lnSpc>
              <a:spcBef>
                <a:spcPts val="10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5. Chính sách của Nhà nước về phòng, chống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bệnh </a:t>
            </a:r>
            <a:r>
              <a:rPr lang="vi-VN" sz="2300" b="1">
                <a:solidFill>
                  <a:srgbClr val="FF0000"/>
                </a:solidFill>
                <a:latin typeface="Arial" panose="020B0604020202020204" pitchFamily="34" charset="0"/>
                <a:cs typeface="Arial" panose="020B0604020202020204" pitchFamily="34" charset="0"/>
              </a:rPr>
              <a:t>truyền nhiễm</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Ưu </a:t>
            </a:r>
            <a:r>
              <a:rPr lang="vi-VN" sz="1900" b="1" kern="0">
                <a:solidFill>
                  <a:srgbClr val="0000FF"/>
                </a:solidFill>
                <a:latin typeface="Arial" charset="0"/>
              </a:rPr>
              <a:t>tiên, hỗ trợ đào tạo chuyên ngành y tế dự </a:t>
            </a:r>
            <a:r>
              <a:rPr lang="vi-VN" sz="1900" b="1" kern="0" smtClean="0">
                <a:solidFill>
                  <a:srgbClr val="0000FF"/>
                </a:solidFill>
                <a:latin typeface="Arial" charset="0"/>
              </a:rPr>
              <a:t>phòng.</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Ưu </a:t>
            </a:r>
            <a:r>
              <a:rPr lang="vi-VN" sz="1900" b="1" kern="0">
                <a:solidFill>
                  <a:srgbClr val="0000FF"/>
                </a:solidFill>
                <a:latin typeface="Arial" charset="0"/>
              </a:rPr>
              <a:t>tiên đầu tư nâng cao năng lực đội ngũ cán bộ, hệ thống giám sát phát hiện bệnh truyền nhiễm, nghiên cứu sản xuất vắc xin, sinh phẩm y </a:t>
            </a:r>
            <a:r>
              <a:rPr lang="vi-VN" sz="1900" b="1" kern="0" smtClean="0">
                <a:solidFill>
                  <a:srgbClr val="0000FF"/>
                </a:solidFill>
                <a:latin typeface="Arial" charset="0"/>
              </a:rPr>
              <a:t>tế.</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Hỗ </a:t>
            </a:r>
            <a:r>
              <a:rPr lang="vi-VN" sz="1900" b="1" kern="0">
                <a:solidFill>
                  <a:srgbClr val="0000FF"/>
                </a:solidFill>
                <a:latin typeface="Arial" charset="0"/>
              </a:rPr>
              <a:t>trợ, khuyến khích nghiên cứu khoa học, trao đổi và đào tạo chuyên gia, chuyển giao kỹ thuật trong phòng, chống bệnh truyền </a:t>
            </a:r>
            <a:r>
              <a:rPr lang="vi-VN" sz="1900" b="1" kern="0" smtClean="0">
                <a:solidFill>
                  <a:srgbClr val="0000FF"/>
                </a:solidFill>
                <a:latin typeface="Arial" charset="0"/>
              </a:rPr>
              <a:t>nhiễm.</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Hỗ </a:t>
            </a:r>
            <a:r>
              <a:rPr lang="vi-VN" sz="1900" b="1" kern="0">
                <a:solidFill>
                  <a:srgbClr val="0000FF"/>
                </a:solidFill>
                <a:latin typeface="Arial" charset="0"/>
              </a:rPr>
              <a:t>trợ điều trị, chăm sóc người mắc bệnh truyền nhiễm do rủi ro nghề nghiệp và trong các trường hợp cần thiết </a:t>
            </a:r>
            <a:r>
              <a:rPr lang="vi-VN" sz="1900" b="1" kern="0" smtClean="0">
                <a:solidFill>
                  <a:srgbClr val="0000FF"/>
                </a:solidFill>
                <a:latin typeface="Arial" charset="0"/>
              </a:rPr>
              <a:t>khác.</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Hỗ </a:t>
            </a:r>
            <a:r>
              <a:rPr lang="vi-VN" sz="1900" b="1" kern="0">
                <a:solidFill>
                  <a:srgbClr val="0000FF"/>
                </a:solidFill>
                <a:latin typeface="Arial" charset="0"/>
              </a:rPr>
              <a:t>trợ thiệt hại đối với việc tiêu hủy gia súc, gia cầm mang tác nhân gây bệnh truyền nhiễm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Huy </a:t>
            </a:r>
            <a:r>
              <a:rPr lang="vi-VN" sz="1900" b="1" kern="0">
                <a:solidFill>
                  <a:srgbClr val="FF0066"/>
                </a:solidFill>
                <a:latin typeface="Arial" charset="0"/>
              </a:rPr>
              <a:t>động sự đóng góp về tài chính, kỹ thuật và nhân lực của toàn xã hội trong phòng, chống bệnh truyền </a:t>
            </a:r>
            <a:r>
              <a:rPr lang="vi-VN" sz="1900" b="1" kern="0" smtClean="0">
                <a:solidFill>
                  <a:srgbClr val="FF0066"/>
                </a:solidFill>
                <a:latin typeface="Arial" charset="0"/>
              </a:rPr>
              <a:t>nhiễm.</a:t>
            </a:r>
            <a:endParaRPr lang="en-US" sz="1900" b="1" kern="0" smtClean="0">
              <a:solidFill>
                <a:srgbClr val="FF0066"/>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Mở </a:t>
            </a:r>
            <a:r>
              <a:rPr lang="vi-VN" sz="1900" b="1" kern="0">
                <a:solidFill>
                  <a:srgbClr val="0000FF"/>
                </a:solidFill>
                <a:latin typeface="Arial" charset="0"/>
              </a:rPr>
              <a:t>rộng hợp tác với các tổ chức quốc tế, các nước trong khu vực và trên thế giới trong phòng, chống bệnh truyền nhiễm</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1747546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0000"/>
              </a:lnSpc>
              <a:spcBef>
                <a:spcPts val="8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6. Cơ quan quản lý nhà nước về phòng, chống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bệnh </a:t>
            </a:r>
            <a:r>
              <a:rPr lang="vi-VN" sz="2300" b="1">
                <a:solidFill>
                  <a:srgbClr val="FF0000"/>
                </a:solidFill>
                <a:latin typeface="Arial" panose="020B0604020202020204" pitchFamily="34" charset="0"/>
                <a:cs typeface="Arial" panose="020B0604020202020204" pitchFamily="34" charset="0"/>
              </a:rPr>
              <a:t>truyền nhiễm</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vi-VN" sz="2200" b="1" kern="0" smtClean="0">
                <a:solidFill>
                  <a:srgbClr val="0000FF"/>
                </a:solidFill>
                <a:latin typeface="Arial" charset="0"/>
              </a:rPr>
              <a:t>Chính </a:t>
            </a:r>
            <a:r>
              <a:rPr lang="vi-VN" sz="2200" b="1" kern="0">
                <a:solidFill>
                  <a:srgbClr val="0000FF"/>
                </a:solidFill>
                <a:latin typeface="Arial" charset="0"/>
              </a:rPr>
              <a:t>phủ thống nhất quản lý nhà nước về công tác phòng, chống bệnh truyền nhiễm trong phạm vi cả </a:t>
            </a:r>
            <a:r>
              <a:rPr lang="vi-VN" sz="2200" b="1" kern="0" smtClean="0">
                <a:solidFill>
                  <a:srgbClr val="0000FF"/>
                </a:solidFill>
                <a:latin typeface="Arial" charset="0"/>
              </a:rPr>
              <a:t>nước.</a:t>
            </a:r>
            <a:endParaRPr lang="en-US" sz="22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200" b="1" kern="0" smtClean="0">
                <a:solidFill>
                  <a:srgbClr val="0000FF"/>
                </a:solidFill>
                <a:latin typeface="Arial" charset="0"/>
              </a:rPr>
              <a:t>Bộ </a:t>
            </a:r>
            <a:r>
              <a:rPr lang="vi-VN" sz="2200" b="1" kern="0">
                <a:solidFill>
                  <a:srgbClr val="0000FF"/>
                </a:solidFill>
                <a:latin typeface="Arial" charset="0"/>
              </a:rPr>
              <a:t>Y tế chịu trách nhiệm trước Chính phủ thực hiện quản lý nhà nước về công tác phòng, chống bệnh truyền nhiễm trong phạm vi cả </a:t>
            </a:r>
            <a:r>
              <a:rPr lang="vi-VN" sz="2200" b="1" kern="0" smtClean="0">
                <a:solidFill>
                  <a:srgbClr val="0000FF"/>
                </a:solidFill>
                <a:latin typeface="Arial" charset="0"/>
              </a:rPr>
              <a:t>nước.</a:t>
            </a:r>
            <a:endParaRPr lang="en-US" sz="22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200" b="1" kern="0" smtClean="0">
                <a:solidFill>
                  <a:srgbClr val="0000FF"/>
                </a:solidFill>
                <a:latin typeface="Arial" charset="0"/>
              </a:rPr>
              <a:t>Các </a:t>
            </a:r>
            <a:r>
              <a:rPr lang="vi-VN" sz="2200" b="1" kern="0">
                <a:solidFill>
                  <a:srgbClr val="0000FF"/>
                </a:solidFill>
                <a:latin typeface="Arial" charset="0"/>
              </a:rPr>
              <a:t>bộ, cơ quan ngang bộ trong phạm vi nhiệm vụ, quyền hạn của mình có trách nhiệm phối hợp với Bộ Y tế trong việc thực hiện quản lý nhà nước về công tác phòng, chống bệnh truyền </a:t>
            </a:r>
            <a:r>
              <a:rPr lang="vi-VN" sz="2200" b="1" kern="0" smtClean="0">
                <a:solidFill>
                  <a:srgbClr val="0000FF"/>
                </a:solidFill>
                <a:latin typeface="Arial" charset="0"/>
              </a:rPr>
              <a:t>nhiễm.</a:t>
            </a:r>
            <a:endParaRPr lang="en-US" sz="22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200" b="1" kern="0" smtClean="0">
                <a:solidFill>
                  <a:srgbClr val="0000FF"/>
                </a:solidFill>
                <a:latin typeface="Arial" charset="0"/>
              </a:rPr>
              <a:t>Ủy </a:t>
            </a:r>
            <a:r>
              <a:rPr lang="vi-VN" sz="2200" b="1" kern="0">
                <a:solidFill>
                  <a:srgbClr val="0000FF"/>
                </a:solidFill>
                <a:latin typeface="Arial" charset="0"/>
              </a:rPr>
              <a:t>ban nhân dân các cấp thực hiện quản lý nhà nước về công tác phòng, chống bệnh truyền nhiễm theo phân cấp của Chính phủ</a:t>
            </a:r>
            <a:r>
              <a:rPr lang="vi-VN" sz="2200" b="1" kern="0" smtClean="0">
                <a:solidFill>
                  <a:srgbClr val="0000FF"/>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10458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0000"/>
              </a:lnSpc>
              <a:spcBef>
                <a:spcPts val="8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7. Trách nhiệm của cơ quan, tổ chức, cá nhân trong phòng, chống bệnh truyền nhiễm</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vi-VN" sz="2200" b="1" kern="0" smtClean="0">
                <a:solidFill>
                  <a:srgbClr val="FF0066"/>
                </a:solidFill>
                <a:latin typeface="Arial" charset="0"/>
              </a:rPr>
              <a:t>Cơ </a:t>
            </a:r>
            <a:r>
              <a:rPr lang="vi-VN" sz="2200" b="1" kern="0">
                <a:solidFill>
                  <a:srgbClr val="FF0066"/>
                </a:solidFill>
                <a:latin typeface="Arial" charset="0"/>
              </a:rPr>
              <a:t>quan, tổ chức, đơn vị vũ trang nhân dân trong phạm vi nhiệm vụ, quyền hạn được giao có trách nhiệm xây dựng và tổ chức thực hiện kế hoạch về phòng, chống bệnh truyền nhiễm</a:t>
            </a:r>
            <a:r>
              <a:rPr lang="vi-VN" sz="2200" b="1" kern="0">
                <a:solidFill>
                  <a:srgbClr val="0000FF"/>
                </a:solidFill>
                <a:latin typeface="Arial" charset="0"/>
              </a:rPr>
              <a:t>; phối hợp chặt chẽ, hỗ trợ lẫn nhau khi có dịch xảy ra và </a:t>
            </a:r>
            <a:r>
              <a:rPr lang="vi-VN" sz="2200" b="1" kern="0">
                <a:solidFill>
                  <a:srgbClr val="006600"/>
                </a:solidFill>
                <a:latin typeface="Arial" charset="0"/>
              </a:rPr>
              <a:t>tuân thủ, chấp hành sự chỉ đạo, điều hành của Ban chỉ đạo chống </a:t>
            </a:r>
            <a:r>
              <a:rPr lang="vi-VN" sz="2200" b="1" kern="0" smtClean="0">
                <a:solidFill>
                  <a:srgbClr val="006600"/>
                </a:solidFill>
                <a:latin typeface="Arial" charset="0"/>
              </a:rPr>
              <a:t>dịch</a:t>
            </a:r>
            <a:r>
              <a:rPr lang="vi-VN" sz="2200" b="1" kern="0" smtClean="0">
                <a:solidFill>
                  <a:srgbClr val="0000FF"/>
                </a:solidFill>
                <a:latin typeface="Arial" charset="0"/>
              </a:rPr>
              <a:t>.</a:t>
            </a:r>
            <a:endParaRPr lang="en-US" sz="22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200" b="1" kern="0" smtClean="0">
                <a:solidFill>
                  <a:srgbClr val="0000FF"/>
                </a:solidFill>
                <a:latin typeface="Arial" charset="0"/>
              </a:rPr>
              <a:t>Mặt </a:t>
            </a:r>
            <a:r>
              <a:rPr lang="vi-VN" sz="2200" b="1" kern="0">
                <a:solidFill>
                  <a:srgbClr val="0000FF"/>
                </a:solidFill>
                <a:latin typeface="Arial" charset="0"/>
              </a:rPr>
              <a:t>trận Tổ quốc Việt Nam và các tổ chức thành viên có trách nhiệm tuyên truyền, vận động Nhân dân tham gia phòng, chống bệnh truyền nhiễm; tham gia giám sát việc thực hiện pháp luật về phòng, chống bệnh truyền </a:t>
            </a:r>
            <a:r>
              <a:rPr lang="vi-VN" sz="2200" b="1" kern="0" smtClean="0">
                <a:solidFill>
                  <a:srgbClr val="0000FF"/>
                </a:solidFill>
                <a:latin typeface="Arial" charset="0"/>
              </a:rPr>
              <a:t>nhiễm.</a:t>
            </a:r>
            <a:endParaRPr lang="en-US" sz="22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200" b="1" kern="0" smtClean="0">
                <a:solidFill>
                  <a:srgbClr val="FF0066"/>
                </a:solidFill>
                <a:latin typeface="Arial" charset="0"/>
              </a:rPr>
              <a:t>Cơ </a:t>
            </a:r>
            <a:r>
              <a:rPr lang="vi-VN" sz="2200" b="1" kern="0">
                <a:solidFill>
                  <a:srgbClr val="FF0066"/>
                </a:solidFill>
                <a:latin typeface="Arial" charset="0"/>
              </a:rPr>
              <a:t>quan, tổ chức, cá nhân</a:t>
            </a:r>
            <a:r>
              <a:rPr lang="vi-VN" sz="2200" b="1" kern="0">
                <a:solidFill>
                  <a:srgbClr val="0000FF"/>
                </a:solidFill>
                <a:latin typeface="Arial" charset="0"/>
              </a:rPr>
              <a:t> trong nước và nước ngoài tại Việt Nam có trách nhiệm tham gia phòng, chống bệnh truyền nhiễm theo quy định của Luật này.</a:t>
            </a:r>
            <a:endParaRPr lang="en-US" sz="2200" b="1" ker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endParaRPr lang="en-US" sz="2200" b="1" ker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endParaRPr lang="vi-VN" sz="2200" b="1" kern="0">
              <a:solidFill>
                <a:srgbClr val="0000FF"/>
              </a:solidFill>
              <a:latin typeface="Arial" charset="0"/>
            </a:endParaRPr>
          </a:p>
        </p:txBody>
      </p:sp>
    </p:spTree>
    <p:extLst>
      <p:ext uri="{BB962C8B-B14F-4D97-AF65-F5344CB8AC3E}">
        <p14:creationId xmlns:p14="http://schemas.microsoft.com/office/powerpoint/2010/main" val="1667856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4896"/>
            <a:ext cx="9144000" cy="6068207"/>
          </a:xfrm>
          <a:prstGeom prst="rect">
            <a:avLst/>
          </a:prstGeom>
        </p:spPr>
      </p:pic>
    </p:spTree>
    <p:extLst>
      <p:ext uri="{BB962C8B-B14F-4D97-AF65-F5344CB8AC3E}">
        <p14:creationId xmlns:p14="http://schemas.microsoft.com/office/powerpoint/2010/main" val="3104654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a:t>
            </a:r>
            <a:r>
              <a:rPr lang="en-US" sz="2500" b="1" kern="0" smtClean="0">
                <a:solidFill>
                  <a:srgbClr val="0000FF"/>
                </a:solidFill>
                <a:latin typeface="Arial" panose="020B0604020202020204" pitchFamily="34" charset="0"/>
                <a:cs typeface="Arial" panose="020B0604020202020204" pitchFamily="34" charset="0"/>
              </a:rPr>
              <a:t>vệ sinh phòng dịch Corona tại trường học để minh </a:t>
            </a:r>
            <a:r>
              <a:rPr lang="en-US" sz="2500" b="1" kern="0" smtClean="0">
                <a:solidFill>
                  <a:srgbClr val="0000FF"/>
                </a:solidFill>
                <a:latin typeface="Arial" panose="020B0604020202020204" pitchFamily="34" charset="0"/>
                <a:cs typeface="Arial" panose="020B0604020202020204" pitchFamily="34" charset="0"/>
              </a:rPr>
              <a:t>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443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8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8. Những hành vi bị nghiêm cấm</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Cố </a:t>
            </a:r>
            <a:r>
              <a:rPr lang="vi-VN" sz="2000" b="1" kern="0">
                <a:solidFill>
                  <a:srgbClr val="0000FF"/>
                </a:solidFill>
                <a:latin typeface="Arial" charset="0"/>
              </a:rPr>
              <a:t>ý làm lây lan tác nhân gây bệnh truyền </a:t>
            </a:r>
            <a:r>
              <a:rPr lang="vi-VN" sz="2000" b="1" kern="0" smtClean="0">
                <a:solidFill>
                  <a:srgbClr val="0000FF"/>
                </a:solidFill>
                <a:latin typeface="Arial" charset="0"/>
              </a:rPr>
              <a:t>nhiễm.</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Người </a:t>
            </a:r>
            <a:r>
              <a:rPr lang="vi-VN" sz="2000" b="1" kern="0">
                <a:solidFill>
                  <a:srgbClr val="0000FF"/>
                </a:solidFill>
                <a:latin typeface="Arial" charset="0"/>
              </a:rPr>
              <a:t>mắc bệnh truyền nhiễm, người bị nghi ngờ mắc bệnh truyền nhiễm và người mang mầm bệnh truyền nhiễm làm các công việc dễ lây truyền tác nhân gây bệnh truyền nhiễm theo 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Che </a:t>
            </a:r>
            <a:r>
              <a:rPr lang="vi-VN" sz="2000" b="1" kern="0">
                <a:solidFill>
                  <a:srgbClr val="FF0066"/>
                </a:solidFill>
                <a:latin typeface="Arial" charset="0"/>
              </a:rPr>
              <a:t>giấu, không khai báo hoặc khai báo không kịp thời các trường hợp mắc bệnh truyền nhiễm theo quy định của pháp </a:t>
            </a:r>
            <a:r>
              <a:rPr lang="vi-VN" sz="2000" b="1" kern="0" smtClean="0">
                <a:solidFill>
                  <a:srgbClr val="FF0066"/>
                </a:solidFill>
                <a:latin typeface="Arial" charset="0"/>
              </a:rPr>
              <a:t>luật</a:t>
            </a:r>
            <a:endParaRPr lang="en-US" sz="2000" b="1" kern="0" smtClean="0">
              <a:solidFill>
                <a:srgbClr val="FF0066"/>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Cố </a:t>
            </a:r>
            <a:r>
              <a:rPr lang="vi-VN" sz="2000" b="1" kern="0">
                <a:solidFill>
                  <a:srgbClr val="0000FF"/>
                </a:solidFill>
                <a:latin typeface="Arial" charset="0"/>
              </a:rPr>
              <a:t>ý khai báo, thông tin sai sự thật về bệnh truyền </a:t>
            </a:r>
            <a:r>
              <a:rPr lang="vi-VN" sz="2000" b="1" kern="0" smtClean="0">
                <a:solidFill>
                  <a:srgbClr val="0000FF"/>
                </a:solidFill>
                <a:latin typeface="Arial" charset="0"/>
              </a:rPr>
              <a:t>nhiễm.</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6600"/>
                </a:solidFill>
                <a:latin typeface="Arial" charset="0"/>
              </a:rPr>
              <a:t>Phân </a:t>
            </a:r>
            <a:r>
              <a:rPr lang="vi-VN" sz="2000" b="1" kern="0">
                <a:solidFill>
                  <a:srgbClr val="006600"/>
                </a:solidFill>
                <a:latin typeface="Arial" charset="0"/>
              </a:rPr>
              <a:t>biệt đối xử và đưa hình ảnh, thông tin tiêu cực về người mắc bệnh truyền </a:t>
            </a:r>
            <a:r>
              <a:rPr lang="vi-VN" sz="2000" b="1" kern="0" smtClean="0">
                <a:solidFill>
                  <a:srgbClr val="006600"/>
                </a:solidFill>
                <a:latin typeface="Arial" charset="0"/>
              </a:rPr>
              <a:t>nhiễm.</a:t>
            </a:r>
            <a:endParaRPr lang="en-US" sz="2000" b="1" kern="0" smtClean="0">
              <a:solidFill>
                <a:srgbClr val="006600"/>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Không </a:t>
            </a:r>
            <a:r>
              <a:rPr lang="vi-VN" sz="2000" b="1" kern="0">
                <a:solidFill>
                  <a:srgbClr val="FF0066"/>
                </a:solidFill>
                <a:latin typeface="Arial" charset="0"/>
              </a:rPr>
              <a:t>triển khai hoặc triển khai không kịp thời các biện pháp phòng, chống bệnh truyền nhiễm theo quy định của Luật </a:t>
            </a:r>
            <a:r>
              <a:rPr lang="vi-VN" sz="2000" b="1" kern="0" smtClean="0">
                <a:solidFill>
                  <a:srgbClr val="FF0066"/>
                </a:solidFill>
                <a:latin typeface="Arial" charset="0"/>
              </a:rPr>
              <a:t>này.</a:t>
            </a:r>
            <a:endParaRPr lang="en-US" sz="2000" b="1" kern="0" smtClean="0">
              <a:solidFill>
                <a:srgbClr val="FF0066"/>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6600"/>
                </a:solidFill>
                <a:latin typeface="Arial" charset="0"/>
              </a:rPr>
              <a:t>Không </a:t>
            </a:r>
            <a:r>
              <a:rPr lang="vi-VN" sz="2000" b="1" kern="0">
                <a:solidFill>
                  <a:srgbClr val="006600"/>
                </a:solidFill>
                <a:latin typeface="Arial" charset="0"/>
              </a:rPr>
              <a:t>chấp hành các biện pháp phòng, chống bệnh truyền nhiễm theo yêu cầu của cơ quan, tổ chức có thẩm quyền</a:t>
            </a:r>
            <a:r>
              <a:rPr lang="vi-VN" sz="2000" b="1" kern="0" smtClean="0">
                <a:solidFill>
                  <a:srgbClr val="006600"/>
                </a:solidFill>
                <a:latin typeface="Arial" charset="0"/>
              </a:rPr>
              <a:t>.</a:t>
            </a:r>
            <a:endParaRPr lang="vi-VN" sz="2000" b="1" kern="0">
              <a:solidFill>
                <a:srgbClr val="006600"/>
              </a:solidFill>
              <a:latin typeface="Arial" charset="0"/>
            </a:endParaRPr>
          </a:p>
        </p:txBody>
      </p:sp>
    </p:spTree>
    <p:extLst>
      <p:ext uri="{BB962C8B-B14F-4D97-AF65-F5344CB8AC3E}">
        <p14:creationId xmlns:p14="http://schemas.microsoft.com/office/powerpoint/2010/main" val="2130957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4964"/>
            <a:ext cx="9144000" cy="5708072"/>
          </a:xfrm>
          <a:prstGeom prst="rect">
            <a:avLst/>
          </a:prstGeom>
        </p:spPr>
      </p:pic>
    </p:spTree>
    <p:extLst>
      <p:ext uri="{BB962C8B-B14F-4D97-AF65-F5344CB8AC3E}">
        <p14:creationId xmlns:p14="http://schemas.microsoft.com/office/powerpoint/2010/main" val="2516314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CÂU HỎI THẢO LUẬN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14000"/>
              </a:lnSpc>
              <a:spcBef>
                <a:spcPts val="800"/>
              </a:spcBef>
              <a:spcAft>
                <a:spcPts val="0"/>
              </a:spcAft>
              <a:buClr>
                <a:srgbClr val="FF0000"/>
              </a:buClr>
              <a:buFont typeface="+mj-lt"/>
              <a:buAutoNum type="arabicPeriod"/>
              <a:defRPr/>
            </a:pPr>
            <a:r>
              <a:rPr lang="en-US" sz="2300" b="1" kern="0" smtClean="0">
                <a:solidFill>
                  <a:srgbClr val="0000FF"/>
                </a:solidFill>
                <a:latin typeface="Arial" panose="020B0604020202020204" pitchFamily="34" charset="0"/>
                <a:cs typeface="Arial" panose="020B0604020202020204" pitchFamily="34" charset="0"/>
              </a:rPr>
              <a:t>Việc Nhật Bản thực hiện cách ly hành khách trên </a:t>
            </a:r>
            <a:br>
              <a:rPr lang="en-US" sz="2300" b="1" kern="0" smtClean="0">
                <a:solidFill>
                  <a:srgbClr val="0000FF"/>
                </a:solidFill>
                <a:latin typeface="Arial" panose="020B0604020202020204" pitchFamily="34" charset="0"/>
                <a:cs typeface="Arial" panose="020B0604020202020204" pitchFamily="34" charset="0"/>
              </a:rPr>
            </a:br>
            <a:r>
              <a:rPr lang="en-US" sz="2300" b="1" kern="0" smtClean="0">
                <a:solidFill>
                  <a:srgbClr val="0000FF"/>
                </a:solidFill>
                <a:latin typeface="Arial" panose="020B0604020202020204" pitchFamily="34" charset="0"/>
                <a:cs typeface="Arial" panose="020B0604020202020204" pitchFamily="34" charset="0"/>
              </a:rPr>
              <a:t>Du </a:t>
            </a:r>
            <a:r>
              <a:rPr lang="en-US" sz="2300" b="1" kern="0">
                <a:solidFill>
                  <a:srgbClr val="0000FF"/>
                </a:solidFill>
                <a:latin typeface="Arial" panose="020B0604020202020204" pitchFamily="34" charset="0"/>
                <a:cs typeface="Arial" panose="020B0604020202020204" pitchFamily="34" charset="0"/>
              </a:rPr>
              <a:t>thuyền Diamond </a:t>
            </a:r>
            <a:r>
              <a:rPr lang="en-US" sz="2300" b="1" kern="0" smtClean="0">
                <a:solidFill>
                  <a:srgbClr val="0000FF"/>
                </a:solidFill>
                <a:latin typeface="Arial" panose="020B0604020202020204" pitchFamily="34" charset="0"/>
                <a:cs typeface="Arial" panose="020B0604020202020204" pitchFamily="34" charset="0"/>
              </a:rPr>
              <a:t>Princess được đánh giá như thế nào</a:t>
            </a:r>
            <a:r>
              <a:rPr lang="en-US" sz="2300" b="1" kern="0">
                <a:solidFill>
                  <a:srgbClr val="0000FF"/>
                </a:solidFill>
                <a:latin typeface="Arial" panose="020B0604020202020204" pitchFamily="34" charset="0"/>
                <a:cs typeface="Arial" panose="020B0604020202020204" pitchFamily="34" charset="0"/>
              </a:rPr>
              <a:t> </a:t>
            </a:r>
            <a:r>
              <a:rPr lang="en-US" sz="2300" b="1" kern="0" smtClean="0">
                <a:solidFill>
                  <a:srgbClr val="0000FF"/>
                </a:solidFill>
                <a:latin typeface="Arial" panose="020B0604020202020204" pitchFamily="34" charset="0"/>
                <a:cs typeface="Arial" panose="020B0604020202020204" pitchFamily="34" charset="0"/>
              </a:rPr>
              <a:t>(nếu tàu ở Việt Nam áp dụng Luật phòng, chống bệnh truyền nhiễm)?</a:t>
            </a:r>
          </a:p>
          <a:p>
            <a:pPr marL="628650" indent="-514350" algn="just" eaLnBrk="1" hangingPunct="1">
              <a:lnSpc>
                <a:spcPct val="114000"/>
              </a:lnSpc>
              <a:spcBef>
                <a:spcPts val="800"/>
              </a:spcBef>
              <a:spcAft>
                <a:spcPts val="0"/>
              </a:spcAft>
              <a:buClr>
                <a:srgbClr val="FF0000"/>
              </a:buClr>
              <a:buFont typeface="+mj-lt"/>
              <a:buAutoNum type="arabicPeriod"/>
              <a:defRPr/>
            </a:pPr>
            <a:r>
              <a:rPr lang="en-US" sz="2300" b="1" kern="0" smtClean="0">
                <a:solidFill>
                  <a:srgbClr val="0000FF"/>
                </a:solidFill>
                <a:latin typeface="Arial" panose="020B0604020202020204" pitchFamily="34" charset="0"/>
                <a:cs typeface="Arial" panose="020B0604020202020204" pitchFamily="34" charset="0"/>
              </a:rPr>
              <a:t>Việc thực hiện cách ly đối với xã Sơn Lôi có đúng quy định pháp luật? Căn cứ vào Điều, khoản, điểm </a:t>
            </a:r>
            <a:r>
              <a:rPr lang="en-US" sz="2300" b="1" kern="0" smtClean="0">
                <a:solidFill>
                  <a:srgbClr val="0000FF"/>
                </a:solidFill>
                <a:latin typeface="Arial" panose="020B0604020202020204" pitchFamily="34" charset="0"/>
                <a:cs typeface="Arial" panose="020B0604020202020204" pitchFamily="34" charset="0"/>
              </a:rPr>
              <a:t>nào?</a:t>
            </a:r>
            <a:endParaRPr lang="en-US" sz="2300" b="1" kern="0" smtClean="0">
              <a:solidFill>
                <a:srgbClr val="0000FF"/>
              </a:solidFill>
              <a:latin typeface="Arial" panose="020B0604020202020204" pitchFamily="34" charset="0"/>
              <a:cs typeface="Arial" panose="020B0604020202020204" pitchFamily="34" charset="0"/>
            </a:endParaRPr>
          </a:p>
          <a:p>
            <a:pPr marL="628650" indent="-514350" algn="just" eaLnBrk="1" hangingPunct="1">
              <a:lnSpc>
                <a:spcPct val="114000"/>
              </a:lnSpc>
              <a:spcBef>
                <a:spcPts val="800"/>
              </a:spcBef>
              <a:spcAft>
                <a:spcPts val="0"/>
              </a:spcAft>
              <a:buClr>
                <a:srgbClr val="FF0000"/>
              </a:buClr>
              <a:buFont typeface="+mj-lt"/>
              <a:buAutoNum type="arabicPeriod"/>
              <a:defRPr/>
            </a:pPr>
            <a:r>
              <a:rPr lang="en-US" sz="2300" b="1" kern="0" smtClean="0">
                <a:solidFill>
                  <a:srgbClr val="0000FF"/>
                </a:solidFill>
                <a:latin typeface="Arial" panose="020B0604020202020204" pitchFamily="34" charset="0"/>
                <a:cs typeface="Arial" panose="020B0604020202020204" pitchFamily="34" charset="0"/>
              </a:rPr>
              <a:t>Đối với ngành giáo dục và đào tạo, việc thực hiện các biện pháp phòng, chống dịch bệnh (do vi rút Covid-19 gây ra) như: Cho HS nghỉ học, thành lập BCĐ, huy động giáo viên, nhân viên vệ sinh trường lớp, trực trường, trực phòng dịch, tổ chức ôn tập “online”, phun thuốc khử khuẩn, khử trùng, kinh phí phòng chống dịch </a:t>
            </a:r>
            <a:r>
              <a:rPr lang="en-US" sz="2300" b="1" kern="0" smtClean="0">
                <a:solidFill>
                  <a:srgbClr val="0000FF"/>
                </a:solidFill>
                <a:latin typeface="Arial" panose="020B0604020202020204" pitchFamily="34" charset="0"/>
                <a:cs typeface="Arial" panose="020B0604020202020204" pitchFamily="34" charset="0"/>
              </a:rPr>
              <a:t>bệnh, lương giáo viên…?</a:t>
            </a:r>
            <a:endParaRPr lang="en-US" sz="2300" b="1" kern="0" smtClean="0">
              <a:solidFill>
                <a:srgbClr val="0000FF"/>
              </a:solidFill>
              <a:latin typeface="Arial" panose="020B0604020202020204" pitchFamily="34" charset="0"/>
              <a:cs typeface="Arial" panose="020B0604020202020204" pitchFamily="34" charset="0"/>
            </a:endParaRPr>
          </a:p>
          <a:p>
            <a:pPr marL="628650" indent="-514350" algn="just" eaLnBrk="1" hangingPunct="1">
              <a:lnSpc>
                <a:spcPct val="114000"/>
              </a:lnSpc>
              <a:spcBef>
                <a:spcPts val="800"/>
              </a:spcBef>
              <a:spcAft>
                <a:spcPts val="0"/>
              </a:spcAft>
              <a:buClr>
                <a:srgbClr val="FF0000"/>
              </a:buClr>
              <a:buFont typeface="+mj-lt"/>
              <a:buAutoNum type="arabicPeriod"/>
              <a:defRPr/>
            </a:pPr>
            <a:endParaRPr lang="en-US" sz="2300" b="1" ker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23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800"/>
              </a:spcBef>
              <a:spcAft>
                <a:spcPts val="0"/>
              </a:spcAft>
              <a:defRPr/>
            </a:pPr>
            <a:r>
              <a:rPr lang="vi-VN" sz="2500" b="1" smtClean="0">
                <a:solidFill>
                  <a:srgbClr val="FF0000"/>
                </a:solidFill>
                <a:latin typeface="Arial" panose="020B0604020202020204" pitchFamily="34" charset="0"/>
                <a:cs typeface="Arial" panose="020B0604020202020204" pitchFamily="34" charset="0"/>
              </a:rPr>
              <a:t>Chương </a:t>
            </a:r>
            <a:r>
              <a:rPr lang="vi-VN" sz="2500" b="1">
                <a:solidFill>
                  <a:srgbClr val="FF0000"/>
                </a:solidFill>
                <a:latin typeface="Arial" panose="020B0604020202020204" pitchFamily="34" charset="0"/>
                <a:cs typeface="Arial" panose="020B0604020202020204" pitchFamily="34" charset="0"/>
              </a:rPr>
              <a:t>II</a:t>
            </a:r>
            <a:r>
              <a:rPr lang="en-US" sz="2500" b="1">
                <a:solidFill>
                  <a:srgbClr val="FF0000"/>
                </a:solidFill>
                <a:latin typeface="Arial" panose="020B0604020202020204" pitchFamily="34" charset="0"/>
                <a:cs typeface="Arial" panose="020B0604020202020204" pitchFamily="34" charset="0"/>
              </a:rPr>
              <a:t>. </a:t>
            </a:r>
            <a:r>
              <a:rPr lang="vi-VN" sz="2500" b="1">
                <a:solidFill>
                  <a:srgbClr val="FF0000"/>
                </a:solidFill>
                <a:latin typeface="Arial" panose="020B0604020202020204" pitchFamily="34" charset="0"/>
                <a:cs typeface="Arial" panose="020B0604020202020204" pitchFamily="34" charset="0"/>
              </a:rPr>
              <a:t>PHÒNG BỆNH TRUYỀN NHIỄM</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q"/>
              <a:defRPr/>
            </a:pPr>
            <a:r>
              <a:rPr lang="vi-VN" sz="2200" b="1" kern="0" smtClean="0">
                <a:solidFill>
                  <a:srgbClr val="006600"/>
                </a:solidFill>
                <a:latin typeface="Arial" charset="0"/>
              </a:rPr>
              <a:t>Mục </a:t>
            </a:r>
            <a:r>
              <a:rPr lang="vi-VN" sz="2200" b="1" kern="0">
                <a:solidFill>
                  <a:srgbClr val="006600"/>
                </a:solidFill>
                <a:latin typeface="Arial" charset="0"/>
              </a:rPr>
              <a:t>1: THÔNG TIN, GIÁO DỤC, TRUYỀN THÔNG VỀ PHÒNG, CHỐNG BỆNH TRUYỀN </a:t>
            </a:r>
            <a:r>
              <a:rPr lang="vi-VN" sz="2200" b="1" kern="0" smtClean="0">
                <a:solidFill>
                  <a:srgbClr val="006600"/>
                </a:solidFill>
                <a:latin typeface="Arial" charset="0"/>
              </a:rPr>
              <a:t>NHIỄM</a:t>
            </a:r>
            <a:endParaRPr lang="en-US" sz="2200" b="1" kern="0" smtClean="0">
              <a:solidFill>
                <a:srgbClr val="006600"/>
              </a:solidFill>
              <a:latin typeface="Arial" charset="0"/>
            </a:endParaRPr>
          </a:p>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9. Nội dung thông tin, giáo dục, truyền thông về phòng, chống bệnh truyền </a:t>
            </a:r>
            <a:r>
              <a:rPr lang="vi-VN" sz="2200" b="1" kern="0" smtClean="0">
                <a:solidFill>
                  <a:srgbClr val="FF0066"/>
                </a:solidFill>
                <a:latin typeface="Arial" charset="0"/>
              </a:rPr>
              <a:t>nhiễm</a:t>
            </a:r>
            <a:endParaRPr lang="en-US" sz="22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Đường </a:t>
            </a:r>
            <a:r>
              <a:rPr lang="vi-VN" sz="2200" b="1" kern="0">
                <a:solidFill>
                  <a:srgbClr val="0000FF"/>
                </a:solidFill>
                <a:latin typeface="Arial" charset="0"/>
              </a:rPr>
              <a:t>lối, chủ trương của Đảng, chính sách, pháp luật của Nhà nước về phòng, chống bệnh truyền </a:t>
            </a:r>
            <a:r>
              <a:rPr lang="vi-VN" sz="2200" b="1" kern="0" smtClean="0">
                <a:solidFill>
                  <a:srgbClr val="0000FF"/>
                </a:solidFill>
                <a:latin typeface="Arial" charset="0"/>
              </a:rPr>
              <a:t>nhiễm.</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6600"/>
                </a:solidFill>
                <a:latin typeface="Arial" charset="0"/>
              </a:rPr>
              <a:t>Nguyên </a:t>
            </a:r>
            <a:r>
              <a:rPr lang="vi-VN" sz="2200" b="1" kern="0">
                <a:solidFill>
                  <a:srgbClr val="006600"/>
                </a:solidFill>
                <a:latin typeface="Arial" charset="0"/>
              </a:rPr>
              <a:t>nhân, đường lây truyền, cách nhận biết bệnh và các biện pháp phòng, chống bệnh truyền </a:t>
            </a:r>
            <a:r>
              <a:rPr lang="vi-VN" sz="2200" b="1" kern="0" smtClean="0">
                <a:solidFill>
                  <a:srgbClr val="006600"/>
                </a:solidFill>
                <a:latin typeface="Arial" charset="0"/>
              </a:rPr>
              <a:t>nhiễm.</a:t>
            </a:r>
            <a:endParaRPr lang="en-US" sz="2200" b="1" kern="0" smtClean="0">
              <a:solidFill>
                <a:srgbClr val="0066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6600"/>
                </a:solidFill>
                <a:latin typeface="Arial" charset="0"/>
              </a:rPr>
              <a:t>Hậu </a:t>
            </a:r>
            <a:r>
              <a:rPr lang="vi-VN" sz="2200" b="1" kern="0">
                <a:solidFill>
                  <a:srgbClr val="006600"/>
                </a:solidFill>
                <a:latin typeface="Arial" charset="0"/>
              </a:rPr>
              <a:t>quả của bệnh truyền nhiễm đối với sức khoẻ, tính mạng con người và phát triển kinh tế - xã hội của đất </a:t>
            </a:r>
            <a:r>
              <a:rPr lang="vi-VN" sz="2200" b="1" kern="0" smtClean="0">
                <a:solidFill>
                  <a:srgbClr val="006600"/>
                </a:solidFill>
                <a:latin typeface="Arial" charset="0"/>
              </a:rPr>
              <a:t>nước.</a:t>
            </a:r>
            <a:endParaRPr lang="en-US" sz="2200" b="1" kern="0" smtClean="0">
              <a:solidFill>
                <a:srgbClr val="0066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Trách </a:t>
            </a:r>
            <a:r>
              <a:rPr lang="vi-VN" sz="2200" b="1" kern="0">
                <a:solidFill>
                  <a:srgbClr val="0000FF"/>
                </a:solidFill>
                <a:latin typeface="Arial" charset="0"/>
              </a:rPr>
              <a:t>nhiệm của cơ quan, tổ chức, cá nhân trong phòng, chống bệnh truyền nhiễm</a:t>
            </a:r>
            <a:r>
              <a:rPr lang="vi-VN" sz="2200" b="1" kern="0" smtClean="0">
                <a:solidFill>
                  <a:srgbClr val="0000FF"/>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3788718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0"/>
            <a:ext cx="5143500" cy="6858000"/>
          </a:xfrm>
          <a:prstGeom prst="rect">
            <a:avLst/>
          </a:prstGeom>
        </p:spPr>
      </p:pic>
    </p:spTree>
    <p:extLst>
      <p:ext uri="{BB962C8B-B14F-4D97-AF65-F5344CB8AC3E}">
        <p14:creationId xmlns:p14="http://schemas.microsoft.com/office/powerpoint/2010/main" val="2905847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3337"/>
            <a:ext cx="7010400" cy="6791326"/>
          </a:xfrm>
          <a:prstGeom prst="rect">
            <a:avLst/>
          </a:prstGeom>
        </p:spPr>
      </p:pic>
    </p:spTree>
    <p:extLst>
      <p:ext uri="{BB962C8B-B14F-4D97-AF65-F5344CB8AC3E}">
        <p14:creationId xmlns:p14="http://schemas.microsoft.com/office/powerpoint/2010/main" val="77238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031"/>
            <a:ext cx="9144000" cy="6357938"/>
          </a:xfrm>
          <a:prstGeom prst="rect">
            <a:avLst/>
          </a:prstGeom>
        </p:spPr>
      </p:pic>
    </p:spTree>
    <p:extLst>
      <p:ext uri="{BB962C8B-B14F-4D97-AF65-F5344CB8AC3E}">
        <p14:creationId xmlns:p14="http://schemas.microsoft.com/office/powerpoint/2010/main" val="3524725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712"/>
            <a:ext cx="9144000" cy="5768576"/>
          </a:xfrm>
          <a:prstGeom prst="rect">
            <a:avLst/>
          </a:prstGeom>
        </p:spPr>
      </p:pic>
    </p:spTree>
    <p:extLst>
      <p:ext uri="{BB962C8B-B14F-4D97-AF65-F5344CB8AC3E}">
        <p14:creationId xmlns:p14="http://schemas.microsoft.com/office/powerpoint/2010/main" val="3724947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10. Đối tượng của thông tin, giáo dục, truyền thông về phòng, chống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Mọi </a:t>
            </a:r>
            <a:r>
              <a:rPr lang="vi-VN" sz="2200" b="1" kern="0">
                <a:solidFill>
                  <a:srgbClr val="0000FF"/>
                </a:solidFill>
                <a:latin typeface="Arial" charset="0"/>
              </a:rPr>
              <a:t>người đều được tiếp cận với thông tin, giáo dục, truyền thông về phòng, chống bệnh truyền </a:t>
            </a:r>
            <a:r>
              <a:rPr lang="vi-VN" sz="2200" b="1" kern="0" smtClean="0">
                <a:solidFill>
                  <a:srgbClr val="0000FF"/>
                </a:solidFill>
                <a:latin typeface="Arial" charset="0"/>
              </a:rPr>
              <a:t>nhiễm.</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Người </a:t>
            </a:r>
            <a:r>
              <a:rPr lang="vi-VN" sz="2200" b="1" kern="0">
                <a:solidFill>
                  <a:srgbClr val="0000FF"/>
                </a:solidFill>
                <a:latin typeface="Arial" charset="0"/>
              </a:rPr>
              <a:t>mắc bệnh truyền nhiễm, người bị nghi ngờ mắc bệnh truyền nhiễm, người mang mầm bệnh truyền nhiễm, những người trong gia đình họ và các đối tượng trong vùng có dịch, vùng có nguy cơ dịch được ưu tiên tiếp cận thông tin, giáo dục, truyền thông về phòng, chống bệnh truyền </a:t>
            </a:r>
            <a:r>
              <a:rPr lang="vi-VN" sz="2200" b="1" kern="0" smtClean="0">
                <a:solidFill>
                  <a:srgbClr val="0000FF"/>
                </a:solidFill>
                <a:latin typeface="Arial" charset="0"/>
              </a:rPr>
              <a:t>nhiễm.</a:t>
            </a:r>
            <a:endParaRPr lang="en-US" sz="2200" b="1" kern="0" smtClean="0">
              <a:solidFill>
                <a:srgbClr val="0000FF"/>
              </a:solidFill>
              <a:latin typeface="Arial" charset="0"/>
            </a:endParaRPr>
          </a:p>
          <a:p>
            <a:pPr marL="450850" indent="-3429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11. Yêu cầu của thông tin, giáo dục, truyền thông về phòng, chống bệnh truyền </a:t>
            </a:r>
            <a:r>
              <a:rPr lang="vi-VN" sz="2200" b="1" kern="0" smtClean="0">
                <a:solidFill>
                  <a:srgbClr val="FF0066"/>
                </a:solidFill>
                <a:latin typeface="Arial" charset="0"/>
              </a:rPr>
              <a:t>nhiễm</a:t>
            </a:r>
            <a:endParaRPr lang="en-US" sz="22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Chính </a:t>
            </a:r>
            <a:r>
              <a:rPr lang="vi-VN" sz="2200" b="1" kern="0">
                <a:solidFill>
                  <a:srgbClr val="0000FF"/>
                </a:solidFill>
                <a:latin typeface="Arial" charset="0"/>
              </a:rPr>
              <a:t>xác, rõ ràng, dễ hiểu, thiết thực, kịp </a:t>
            </a:r>
            <a:r>
              <a:rPr lang="vi-VN" sz="2200" b="1" kern="0" smtClean="0">
                <a:solidFill>
                  <a:srgbClr val="0000FF"/>
                </a:solidFill>
                <a:latin typeface="Arial" charset="0"/>
              </a:rPr>
              <a:t>thời.</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Phù </a:t>
            </a:r>
            <a:r>
              <a:rPr lang="vi-VN" sz="2200" b="1" kern="0">
                <a:solidFill>
                  <a:srgbClr val="0000FF"/>
                </a:solidFill>
                <a:latin typeface="Arial" charset="0"/>
              </a:rPr>
              <a:t>hợp với đối tượng, truyền thống văn hoá, dân tộc, đạo đức xã hội, tôn giáo, tín ngưỡng và phong tục tập quán</a:t>
            </a:r>
            <a:r>
              <a:rPr lang="vi-VN" sz="2200" b="1" kern="0" smtClean="0">
                <a:solidFill>
                  <a:srgbClr val="0000FF"/>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857516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12. Trách nhiệm thông tin, giáo dục, truyền thông về phòng, chống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Cơ </a:t>
            </a:r>
            <a:r>
              <a:rPr lang="vi-VN" sz="2000" b="1" kern="0">
                <a:solidFill>
                  <a:srgbClr val="FF0066"/>
                </a:solidFill>
                <a:latin typeface="Arial" charset="0"/>
              </a:rPr>
              <a:t>quan, tổ chức, đơn vị vũ trang nhân dân trong phạm vi nhiệm vụ, quyền hạn của mình có trách nhiệm thông tin, giáo dục, truyền thông về phòng, chống bệnh truyền </a:t>
            </a:r>
            <a:r>
              <a:rPr lang="vi-VN" sz="2000" b="1" kern="0" smtClean="0">
                <a:solidFill>
                  <a:srgbClr val="FF0066"/>
                </a:solidFill>
                <a:latin typeface="Arial" charset="0"/>
              </a:rPr>
              <a:t>nhiễm.</a:t>
            </a:r>
            <a:endParaRPr lang="en-US" sz="2000" b="1" kern="0" smtClean="0">
              <a:solidFill>
                <a:srgbClr val="FF0066"/>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Bộ </a:t>
            </a:r>
            <a:r>
              <a:rPr lang="vi-VN" sz="2000" b="1" kern="0">
                <a:solidFill>
                  <a:srgbClr val="0000FF"/>
                </a:solidFill>
                <a:latin typeface="Arial" charset="0"/>
              </a:rPr>
              <a:t>Y tế có trách nhiệm chủ trì, phối hợp với các cơ quan có liên quan trong việc cung cấp chính xác và kịp thời thông tin về bệnh truyền </a:t>
            </a:r>
            <a:r>
              <a:rPr lang="vi-VN" sz="2000" b="1" kern="0" smtClean="0">
                <a:solidFill>
                  <a:srgbClr val="0000FF"/>
                </a:solidFill>
                <a:latin typeface="Arial" charset="0"/>
              </a:rPr>
              <a:t>nhiễm.</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Bộ </a:t>
            </a:r>
            <a:r>
              <a:rPr lang="vi-VN" sz="2000" b="1" kern="0">
                <a:solidFill>
                  <a:srgbClr val="0000FF"/>
                </a:solidFill>
                <a:latin typeface="Arial" charset="0"/>
              </a:rPr>
              <a:t>Thông tin và Truyền thông có trách nhiệm chỉ đạo các cơ quan thông tin đại chúng thường xuyên thông tin, truyền thông về phòng, chống bệnh truyền nhiễm, lồng ghép chương trình phòng, chống bệnh truyền nhiễm với các chương trình thông tin, truyền thông </a:t>
            </a:r>
            <a:r>
              <a:rPr lang="vi-VN" sz="2000" b="1" kern="0" smtClean="0">
                <a:solidFill>
                  <a:srgbClr val="0000FF"/>
                </a:solidFill>
                <a:latin typeface="Arial" charset="0"/>
              </a:rPr>
              <a:t>khác.</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Bộ </a:t>
            </a:r>
            <a:r>
              <a:rPr lang="vi-VN" sz="2000" b="1" kern="0">
                <a:solidFill>
                  <a:srgbClr val="FF0066"/>
                </a:solidFill>
                <a:latin typeface="Arial" charset="0"/>
              </a:rPr>
              <a:t>Giáo dục và Đào tạo </a:t>
            </a:r>
            <a:r>
              <a:rPr lang="vi-VN" sz="2000" b="1" kern="0">
                <a:solidFill>
                  <a:srgbClr val="0000FF"/>
                </a:solidFill>
                <a:latin typeface="Arial" charset="0"/>
              </a:rPr>
              <a:t>có trách nhiệm chủ trì, phối hợp với Bộ Y tế, Bộ Lao động, Thương binh và Xã hội, các bộ, cơ quan ngang bộ có liên quan xây dựng nội dung giáo dục phòng, chống bệnh truyền nhiễm kết hợp với các nội dung giáo dục </a:t>
            </a:r>
            <a:r>
              <a:rPr lang="vi-VN" sz="2000" b="1" kern="0" smtClean="0">
                <a:solidFill>
                  <a:srgbClr val="0000FF"/>
                </a:solidFill>
                <a:latin typeface="Arial" charset="0"/>
              </a:rPr>
              <a:t>khác.</a:t>
            </a:r>
            <a:endParaRPr lang="vi-VN" sz="2000" b="1" kern="0">
              <a:solidFill>
                <a:srgbClr val="0000FF"/>
              </a:solidFill>
              <a:latin typeface="Arial" charset="0"/>
            </a:endParaRPr>
          </a:p>
        </p:txBody>
      </p:sp>
    </p:spTree>
    <p:extLst>
      <p:ext uri="{BB962C8B-B14F-4D97-AF65-F5344CB8AC3E}">
        <p14:creationId xmlns:p14="http://schemas.microsoft.com/office/powerpoint/2010/main" val="3051375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12. Trách nhiệm thông tin, giáo dục, truyền thông về phòng, chống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FF0066"/>
                </a:solidFill>
                <a:latin typeface="Arial" charset="0"/>
              </a:rPr>
              <a:t>Ủy </a:t>
            </a:r>
            <a:r>
              <a:rPr lang="vi-VN" sz="2100" b="1" kern="0">
                <a:solidFill>
                  <a:srgbClr val="FF0066"/>
                </a:solidFill>
                <a:latin typeface="Arial" charset="0"/>
              </a:rPr>
              <a:t>ban nhân dân các cấp </a:t>
            </a:r>
            <a:r>
              <a:rPr lang="vi-VN" sz="2100" b="1" kern="0">
                <a:solidFill>
                  <a:srgbClr val="0000FF"/>
                </a:solidFill>
                <a:latin typeface="Arial" charset="0"/>
              </a:rPr>
              <a:t>có trách nhiệm chỉ đạo, tổ chức thực hiện công tác thông tin, giáo dục, truyền thông về phòng, chống bệnh truyền nhiễm cho Nhân dân địa </a:t>
            </a:r>
            <a:r>
              <a:rPr lang="vi-VN" sz="2100" b="1" kern="0" smtClean="0">
                <a:solidFill>
                  <a:srgbClr val="0000FF"/>
                </a:solidFill>
                <a:latin typeface="Arial" charset="0"/>
              </a:rPr>
              <a:t>phương.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0000FF"/>
                </a:solidFill>
                <a:latin typeface="Arial" charset="0"/>
              </a:rPr>
              <a:t>Các </a:t>
            </a:r>
            <a:r>
              <a:rPr lang="vi-VN" sz="2100" b="1" kern="0">
                <a:solidFill>
                  <a:srgbClr val="0000FF"/>
                </a:solidFill>
                <a:latin typeface="Arial" charset="0"/>
              </a:rPr>
              <a:t>cơ quan thông tin đại chúng có trách nhiệm ưu tiên về thời điểm, thời lượng phát sóng để thông tin, giáo dục, truyền thông về phòng, chống bệnh truyền nhiễm trên đài phát thanh, đài truyền hình; dung lượng và vị trí đăng trên báo in, báo hình, báo điện tử theo quy định của Bộ Thông tin và Truyền thông. Việc thông tin, giáo dục, truyền thông về phòng, chống bệnh truyền nhiễm trên các phương tiện thông tin đại chúng không thu phí, trừ trường hợp thực hiện theo hợp đồng riêng với chương trình, dự án hoặc do tổ chức, cá nhân trong nước, nước ngoài tài trợ</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3288277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Mục </a:t>
            </a:r>
            <a:r>
              <a:rPr lang="vi-VN" sz="2400" b="1">
                <a:solidFill>
                  <a:srgbClr val="FF0000"/>
                </a:solidFill>
                <a:latin typeface="Arial" panose="020B0604020202020204" pitchFamily="34" charset="0"/>
                <a:cs typeface="Arial" panose="020B0604020202020204" pitchFamily="34" charset="0"/>
              </a:rPr>
              <a:t>2: VỆ SINH PHÒNG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1000"/>
              </a:spcBef>
              <a:spcAft>
                <a:spcPts val="0"/>
              </a:spcAft>
              <a:buClr>
                <a:srgbClr val="FF0000"/>
              </a:buClr>
              <a:buFont typeface="Wingdings" panose="05000000000000000000" pitchFamily="2" charset="2"/>
              <a:buChar char="v"/>
              <a:defRPr/>
            </a:pPr>
            <a:r>
              <a:rPr lang="vi-VN" sz="2200" b="1" kern="0">
                <a:solidFill>
                  <a:srgbClr val="FF0066"/>
                </a:solidFill>
                <a:latin typeface="Arial" charset="0"/>
              </a:rPr>
              <a:t>Điều 13. </a:t>
            </a:r>
            <a:r>
              <a:rPr lang="vi-VN" sz="2200" b="1" kern="0">
                <a:solidFill>
                  <a:srgbClr val="0000FF"/>
                </a:solidFill>
                <a:latin typeface="Arial" charset="0"/>
              </a:rPr>
              <a:t>Vệ sinh phòng bệnh truyền nhiễm trong các cơ sở giáo dục thuộc hệ thống giáo dục quốc </a:t>
            </a:r>
            <a:r>
              <a:rPr lang="vi-VN" sz="2200" b="1" kern="0" smtClean="0">
                <a:solidFill>
                  <a:srgbClr val="0000FF"/>
                </a:solidFill>
                <a:latin typeface="Arial" charset="0"/>
              </a:rPr>
              <a:t>dân</a:t>
            </a:r>
            <a:endParaRPr lang="en-US" sz="22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14. </a:t>
            </a:r>
            <a:r>
              <a:rPr lang="vi-VN" sz="2200" b="1" kern="0">
                <a:solidFill>
                  <a:srgbClr val="0000FF"/>
                </a:solidFill>
                <a:latin typeface="Arial" charset="0"/>
              </a:rPr>
              <a:t>Vệ sinh trong cung cấp nước sạch, vệ sinh nguồn nước sinh </a:t>
            </a:r>
            <a:r>
              <a:rPr lang="vi-VN" sz="2200" b="1" kern="0" smtClean="0">
                <a:solidFill>
                  <a:srgbClr val="0000FF"/>
                </a:solidFill>
                <a:latin typeface="Arial" charset="0"/>
              </a:rPr>
              <a:t>hoạt</a:t>
            </a:r>
            <a:endParaRPr lang="en-US" sz="22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15. </a:t>
            </a:r>
            <a:r>
              <a:rPr lang="vi-VN" sz="2200" b="1" kern="0">
                <a:solidFill>
                  <a:srgbClr val="0000FF"/>
                </a:solidFill>
                <a:latin typeface="Arial" charset="0"/>
              </a:rPr>
              <a:t>Vệ sinh trong chăn nuôi, vận chuyển, giết mổ, tiêu hủy gia súc, gia cầm và động vật </a:t>
            </a:r>
            <a:r>
              <a:rPr lang="vi-VN" sz="2200" b="1" kern="0" smtClean="0">
                <a:solidFill>
                  <a:srgbClr val="0000FF"/>
                </a:solidFill>
                <a:latin typeface="Arial" charset="0"/>
              </a:rPr>
              <a:t>khác</a:t>
            </a:r>
            <a:endParaRPr lang="en-US" sz="22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16. </a:t>
            </a:r>
            <a:r>
              <a:rPr lang="vi-VN" sz="2200" b="1" kern="0">
                <a:solidFill>
                  <a:srgbClr val="0000FF"/>
                </a:solidFill>
                <a:latin typeface="Arial" charset="0"/>
              </a:rPr>
              <a:t>Vệ sinh an toàn thực </a:t>
            </a:r>
            <a:r>
              <a:rPr lang="vi-VN" sz="2200" b="1" kern="0" smtClean="0">
                <a:solidFill>
                  <a:srgbClr val="0000FF"/>
                </a:solidFill>
                <a:latin typeface="Arial" charset="0"/>
              </a:rPr>
              <a:t>phẩm</a:t>
            </a:r>
            <a:endParaRPr lang="en-US" sz="22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17. </a:t>
            </a:r>
            <a:r>
              <a:rPr lang="vi-VN" sz="2200" b="1" kern="0">
                <a:solidFill>
                  <a:srgbClr val="0000FF"/>
                </a:solidFill>
                <a:latin typeface="Arial" charset="0"/>
              </a:rPr>
              <a:t>Vệ sinh trong xây </a:t>
            </a:r>
            <a:r>
              <a:rPr lang="vi-VN" sz="2200" b="1" kern="0" smtClean="0">
                <a:solidFill>
                  <a:srgbClr val="0000FF"/>
                </a:solidFill>
                <a:latin typeface="Arial" charset="0"/>
              </a:rPr>
              <a:t>dựng</a:t>
            </a:r>
            <a:endParaRPr lang="en-US" sz="22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18. </a:t>
            </a:r>
            <a:r>
              <a:rPr lang="vi-VN" sz="2200" b="1" kern="0">
                <a:solidFill>
                  <a:srgbClr val="0000FF"/>
                </a:solidFill>
                <a:latin typeface="Arial" charset="0"/>
              </a:rPr>
              <a:t>Vệ sinh trong việc quàn, ướp, mai táng, di chuyển thi thể, hài </a:t>
            </a:r>
            <a:r>
              <a:rPr lang="vi-VN" sz="2200" b="1" kern="0" smtClean="0">
                <a:solidFill>
                  <a:srgbClr val="0000FF"/>
                </a:solidFill>
                <a:latin typeface="Arial" charset="0"/>
              </a:rPr>
              <a:t>cốt</a:t>
            </a:r>
            <a:endParaRPr lang="en-US" sz="22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19. </a:t>
            </a:r>
            <a:r>
              <a:rPr lang="vi-VN" sz="2200" b="1" kern="0">
                <a:solidFill>
                  <a:srgbClr val="0000FF"/>
                </a:solidFill>
                <a:latin typeface="Arial" charset="0"/>
              </a:rPr>
              <a:t>Các hoạt động khác trong vệ sinh phòng bệnh truyền </a:t>
            </a:r>
            <a:r>
              <a:rPr lang="vi-VN" sz="2200" b="1" kern="0" smtClean="0">
                <a:solidFill>
                  <a:srgbClr val="0000FF"/>
                </a:solidFill>
                <a:latin typeface="Arial" charset="0"/>
              </a:rPr>
              <a:t>nhiễm</a:t>
            </a:r>
            <a:endParaRPr lang="en-US" sz="2200" b="1" kern="0">
              <a:solidFill>
                <a:srgbClr val="0000FF"/>
              </a:solidFill>
              <a:latin typeface="Arial" charset="0"/>
            </a:endParaRPr>
          </a:p>
        </p:txBody>
      </p:sp>
    </p:spTree>
    <p:extLst>
      <p:ext uri="{BB962C8B-B14F-4D97-AF65-F5344CB8AC3E}">
        <p14:creationId xmlns:p14="http://schemas.microsoft.com/office/powerpoint/2010/main" val="2087716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408"/>
            <a:ext cx="9144000" cy="6425184"/>
          </a:xfrm>
          <a:prstGeom prst="rect">
            <a:avLst/>
          </a:prstGeom>
        </p:spPr>
      </p:pic>
    </p:spTree>
    <p:extLst>
      <p:ext uri="{BB962C8B-B14F-4D97-AF65-F5344CB8AC3E}">
        <p14:creationId xmlns:p14="http://schemas.microsoft.com/office/powerpoint/2010/main" val="7723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95400"/>
            <a:ext cx="5302447"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2000"/>
              </a:lnSpc>
              <a:spcBef>
                <a:spcPts val="8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Ngày 21/11/2007, </a:t>
            </a:r>
            <a:r>
              <a:rPr lang="en-US" sz="2000" b="1" kern="0">
                <a:solidFill>
                  <a:srgbClr val="0000FF"/>
                </a:solidFill>
                <a:latin typeface="Arial" charset="0"/>
              </a:rPr>
              <a:t>tại kỳ họp thứ </a:t>
            </a:r>
            <a:r>
              <a:rPr lang="en-US" sz="2000" b="1" kern="0" smtClean="0">
                <a:solidFill>
                  <a:srgbClr val="0000FF"/>
                </a:solidFill>
                <a:latin typeface="Arial" charset="0"/>
              </a:rPr>
              <a:t>2, </a:t>
            </a:r>
            <a:r>
              <a:rPr lang="en-US" sz="2000" b="1" kern="0">
                <a:solidFill>
                  <a:srgbClr val="0000FF"/>
                </a:solidFill>
                <a:latin typeface="Arial" charset="0"/>
              </a:rPr>
              <a:t>Quốc hội khóa </a:t>
            </a:r>
            <a:r>
              <a:rPr lang="en-US" sz="2000" b="1" kern="0" smtClean="0">
                <a:solidFill>
                  <a:srgbClr val="0000FF"/>
                </a:solidFill>
                <a:latin typeface="Arial" charset="0"/>
              </a:rPr>
              <a:t>XII </a:t>
            </a:r>
            <a:r>
              <a:rPr lang="en-US" sz="2000" b="1" kern="0">
                <a:solidFill>
                  <a:srgbClr val="0000FF"/>
                </a:solidFill>
                <a:latin typeface="Arial" charset="0"/>
              </a:rPr>
              <a:t>đã thông qua Luật Phòng, chống </a:t>
            </a:r>
            <a:r>
              <a:rPr lang="en-US" sz="2000" b="1" kern="0" smtClean="0">
                <a:solidFill>
                  <a:srgbClr val="0000FF"/>
                </a:solidFill>
                <a:latin typeface="Arial" charset="0"/>
              </a:rPr>
              <a:t>bệnh truyền </a:t>
            </a:r>
            <a:r>
              <a:rPr lang="en-US" sz="2000" b="1" kern="0">
                <a:solidFill>
                  <a:srgbClr val="0000FF"/>
                </a:solidFill>
                <a:latin typeface="Arial" charset="0"/>
              </a:rPr>
              <a:t>nhiễm số </a:t>
            </a:r>
            <a:r>
              <a:rPr lang="en-US" sz="2000" b="1" kern="0" smtClean="0">
                <a:solidFill>
                  <a:srgbClr val="FF0066"/>
                </a:solidFill>
                <a:latin typeface="Arial" charset="0"/>
              </a:rPr>
              <a:t>03/2007/QH12.</a:t>
            </a:r>
            <a:endParaRPr lang="en-US" sz="2000" b="1" kern="0" smtClean="0">
              <a:solidFill>
                <a:srgbClr val="0000FF"/>
              </a:solidFill>
              <a:latin typeface="Arial" charset="0"/>
            </a:endParaRPr>
          </a:p>
          <a:p>
            <a:pPr marL="457200" indent="-342900" algn="just" eaLnBrk="1" hangingPunct="1">
              <a:lnSpc>
                <a:spcPct val="112000"/>
              </a:lnSpc>
              <a:spcBef>
                <a:spcPts val="8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Luật </a:t>
            </a:r>
            <a:r>
              <a:rPr lang="en-US" sz="2000" b="1" kern="0">
                <a:solidFill>
                  <a:srgbClr val="0000FF"/>
                </a:solidFill>
                <a:latin typeface="Arial" charset="0"/>
              </a:rPr>
              <a:t>Phòng, chống bệnh truyền nhiễm có hiệu lực thi hành từ ngày </a:t>
            </a:r>
            <a:r>
              <a:rPr lang="en-US" sz="2000" b="1" kern="0" smtClean="0">
                <a:solidFill>
                  <a:srgbClr val="0000FF"/>
                </a:solidFill>
                <a:latin typeface="Arial" charset="0"/>
              </a:rPr>
              <a:t/>
            </a:r>
            <a:br>
              <a:rPr lang="en-US" sz="2000" b="1" kern="0" smtClean="0">
                <a:solidFill>
                  <a:srgbClr val="0000FF"/>
                </a:solidFill>
                <a:latin typeface="Arial" charset="0"/>
              </a:rPr>
            </a:br>
            <a:r>
              <a:rPr lang="en-US" sz="2000" b="1" kern="0" smtClean="0">
                <a:solidFill>
                  <a:srgbClr val="FF0066"/>
                </a:solidFill>
                <a:latin typeface="Arial" charset="0"/>
              </a:rPr>
              <a:t>01-07-2008.</a:t>
            </a:r>
          </a:p>
          <a:p>
            <a:pPr marL="457200" indent="-342900" algn="just" eaLnBrk="1" hangingPunct="1">
              <a:lnSpc>
                <a:spcPct val="112000"/>
              </a:lnSpc>
              <a:spcBef>
                <a:spcPts val="8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Văn phòng Quốc hội đã hợp nhất Luật </a:t>
            </a:r>
            <a:r>
              <a:rPr lang="en-US" sz="2000" b="1" kern="0">
                <a:solidFill>
                  <a:srgbClr val="0000FF"/>
                </a:solidFill>
                <a:latin typeface="Arial" charset="0"/>
              </a:rPr>
              <a:t>Phòng, chống bệnh truyền nhiễm </a:t>
            </a:r>
            <a:r>
              <a:rPr lang="en-US" sz="2000" b="1" kern="0" smtClean="0">
                <a:solidFill>
                  <a:srgbClr val="0000FF"/>
                </a:solidFill>
                <a:latin typeface="Arial" charset="0"/>
              </a:rPr>
              <a:t>tại Văn </a:t>
            </a:r>
            <a:r>
              <a:rPr lang="en-US" sz="2000" b="1" kern="0">
                <a:solidFill>
                  <a:srgbClr val="0000FF"/>
                </a:solidFill>
                <a:latin typeface="Arial" charset="0"/>
              </a:rPr>
              <a:t>bản hợp nhất </a:t>
            </a:r>
            <a:r>
              <a:rPr lang="en-US" sz="2000" b="1" kern="0" smtClean="0">
                <a:solidFill>
                  <a:srgbClr val="0000FF"/>
                </a:solidFill>
                <a:latin typeface="Arial" charset="0"/>
              </a:rPr>
              <a:t>số </a:t>
            </a:r>
            <a:r>
              <a:rPr lang="vi-VN" sz="2000" b="1" kern="0" smtClean="0">
                <a:solidFill>
                  <a:srgbClr val="FF0066"/>
                </a:solidFill>
                <a:latin typeface="Arial" charset="0"/>
              </a:rPr>
              <a:t>4</a:t>
            </a:r>
            <a:r>
              <a:rPr lang="en-US" sz="2000" b="1" kern="0">
                <a:solidFill>
                  <a:srgbClr val="FF0066"/>
                </a:solidFill>
                <a:latin typeface="Arial" charset="0"/>
              </a:rPr>
              <a:t>5</a:t>
            </a:r>
            <a:r>
              <a:rPr lang="vi-VN" sz="2000" b="1" kern="0">
                <a:solidFill>
                  <a:srgbClr val="FF0066"/>
                </a:solidFill>
                <a:latin typeface="Arial" charset="0"/>
              </a:rPr>
              <a:t>/VBHN-VPQH</a:t>
            </a:r>
            <a:r>
              <a:rPr lang="en-US" sz="2000" b="1" kern="0">
                <a:solidFill>
                  <a:srgbClr val="0000FF"/>
                </a:solidFill>
                <a:latin typeface="Arial" charset="0"/>
              </a:rPr>
              <a:t> ngày </a:t>
            </a:r>
            <a:r>
              <a:rPr lang="vi-VN" sz="2000" b="1" kern="0">
                <a:solidFill>
                  <a:srgbClr val="0000FF"/>
                </a:solidFill>
                <a:latin typeface="Arial" charset="0"/>
              </a:rPr>
              <a:t>10</a:t>
            </a:r>
            <a:r>
              <a:rPr lang="en-US" sz="2000" b="1" kern="0">
                <a:solidFill>
                  <a:srgbClr val="0000FF"/>
                </a:solidFill>
                <a:latin typeface="Arial" charset="0"/>
              </a:rPr>
              <a:t>-</a:t>
            </a:r>
            <a:r>
              <a:rPr lang="vi-VN" sz="2000" b="1" kern="0">
                <a:solidFill>
                  <a:srgbClr val="0000FF"/>
                </a:solidFill>
                <a:latin typeface="Arial" charset="0"/>
              </a:rPr>
              <a:t>12</a:t>
            </a:r>
            <a:r>
              <a:rPr lang="en-US" sz="2000" b="1" kern="0">
                <a:solidFill>
                  <a:srgbClr val="0000FF"/>
                </a:solidFill>
                <a:latin typeface="Arial" charset="0"/>
              </a:rPr>
              <a:t>-</a:t>
            </a:r>
            <a:r>
              <a:rPr lang="vi-VN" sz="2000" b="1" kern="0">
                <a:solidFill>
                  <a:srgbClr val="0000FF"/>
                </a:solidFill>
                <a:latin typeface="Arial" charset="0"/>
              </a:rPr>
              <a:t>2018</a:t>
            </a:r>
            <a:r>
              <a:rPr lang="en-US" sz="2000" b="1" kern="0">
                <a:solidFill>
                  <a:srgbClr val="0000FF"/>
                </a:solidFill>
                <a:latin typeface="Arial" charset="0"/>
              </a:rPr>
              <a:t> </a:t>
            </a:r>
            <a:r>
              <a:rPr lang="en-US" sz="2000" b="1" kern="0" smtClean="0">
                <a:solidFill>
                  <a:srgbClr val="0000FF"/>
                </a:solidFill>
                <a:latin typeface="Arial" charset="0"/>
              </a:rPr>
              <a:t>(bổ sung: </a:t>
            </a:r>
            <a:r>
              <a:rPr lang="vi-VN" sz="2000" b="1" kern="0" smtClean="0">
                <a:solidFill>
                  <a:srgbClr val="006600"/>
                </a:solidFill>
                <a:latin typeface="Arial" charset="0"/>
              </a:rPr>
              <a:t>Luật </a:t>
            </a:r>
            <a:r>
              <a:rPr lang="vi-VN" sz="2000" b="1" kern="0">
                <a:solidFill>
                  <a:srgbClr val="006600"/>
                </a:solidFill>
                <a:latin typeface="Arial" charset="0"/>
              </a:rPr>
              <a:t>Trưng mua, trưng dụng tài sản</a:t>
            </a:r>
            <a:r>
              <a:rPr lang="vi-VN" sz="2000" b="1" kern="0">
                <a:solidFill>
                  <a:srgbClr val="0000FF"/>
                </a:solidFill>
                <a:latin typeface="Arial" charset="0"/>
              </a:rPr>
              <a:t> số </a:t>
            </a:r>
            <a:r>
              <a:rPr lang="vi-VN" sz="2000" b="1" kern="0" smtClean="0">
                <a:solidFill>
                  <a:srgbClr val="0000FF"/>
                </a:solidFill>
                <a:latin typeface="Arial" charset="0"/>
              </a:rPr>
              <a:t>15/2008/QH12</a:t>
            </a:r>
            <a:r>
              <a:rPr lang="en-US" sz="2000" b="1" kern="0" smtClean="0">
                <a:solidFill>
                  <a:srgbClr val="0000FF"/>
                </a:solidFill>
                <a:latin typeface="Arial" charset="0"/>
              </a:rPr>
              <a:t>; </a:t>
            </a:r>
            <a:r>
              <a:rPr lang="vi-VN" sz="2000" b="1" kern="0" smtClean="0">
                <a:solidFill>
                  <a:srgbClr val="0000FF"/>
                </a:solidFill>
                <a:latin typeface="Arial" charset="0"/>
              </a:rPr>
              <a:t>Luật </a:t>
            </a:r>
            <a:r>
              <a:rPr lang="vi-VN" sz="2000" b="1" kern="0">
                <a:solidFill>
                  <a:srgbClr val="0000FF"/>
                </a:solidFill>
                <a:latin typeface="Arial" charset="0"/>
              </a:rPr>
              <a:t>số 35/2018/QH14 </a:t>
            </a:r>
            <a:r>
              <a:rPr lang="vi-VN" sz="2000" b="1" kern="0" smtClean="0">
                <a:solidFill>
                  <a:srgbClr val="0000FF"/>
                </a:solidFill>
                <a:latin typeface="Arial" charset="0"/>
              </a:rPr>
              <a:t>sửa </a:t>
            </a:r>
            <a:r>
              <a:rPr lang="vi-VN" sz="2000" b="1" kern="0">
                <a:solidFill>
                  <a:srgbClr val="0000FF"/>
                </a:solidFill>
                <a:latin typeface="Arial" charset="0"/>
              </a:rPr>
              <a:t>đổi, bổ sung một số điều của </a:t>
            </a:r>
            <a:r>
              <a:rPr lang="vi-VN" sz="2000" b="1" kern="0">
                <a:solidFill>
                  <a:srgbClr val="006600"/>
                </a:solidFill>
                <a:latin typeface="Arial" charset="0"/>
              </a:rPr>
              <a:t>37 luật có liên quan đến quy </a:t>
            </a:r>
            <a:r>
              <a:rPr lang="vi-VN" sz="2000" b="1" kern="0" smtClean="0">
                <a:solidFill>
                  <a:srgbClr val="006600"/>
                </a:solidFill>
                <a:latin typeface="Arial" charset="0"/>
              </a:rPr>
              <a:t>hoạch</a:t>
            </a:r>
            <a:endParaRPr lang="en-US" sz="2000" b="1" kern="0">
              <a:solidFill>
                <a:srgbClr val="006600"/>
              </a:solidFill>
              <a:latin typeface="Arial" charset="0"/>
            </a:endParaRPr>
          </a:p>
        </p:txBody>
      </p:sp>
      <p:sp>
        <p:nvSpPr>
          <p:cNvPr id="9" name="Title 1"/>
          <p:cNvSpPr>
            <a:spLocks noGrp="1"/>
          </p:cNvSpPr>
          <p:nvPr>
            <p:ph type="title"/>
          </p:nvPr>
        </p:nvSpPr>
        <p:spPr>
          <a:xfrm>
            <a:off x="234950" y="76200"/>
            <a:ext cx="8680450" cy="9144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GIỚI </a:t>
            </a:r>
            <a:r>
              <a:rPr lang="en-US" sz="2400" b="1">
                <a:solidFill>
                  <a:srgbClr val="FF0000"/>
                </a:solidFill>
                <a:latin typeface="Arial" panose="020B0604020202020204" pitchFamily="34" charset="0"/>
                <a:cs typeface="Arial" panose="020B0604020202020204" pitchFamily="34" charset="0"/>
              </a:rPr>
              <a:t>THIỆU </a:t>
            </a:r>
            <a:r>
              <a:rPr lang="en-US" sz="2400" b="1" smtClean="0">
                <a:solidFill>
                  <a:srgbClr val="FF0000"/>
                </a:solidFill>
                <a:latin typeface="Arial" panose="020B0604020202020204" pitchFamily="34" charset="0"/>
                <a:cs typeface="Arial" panose="020B0604020202020204" pitchFamily="34" charset="0"/>
              </a:rPr>
              <a:t>LUẬT PHÒNG, CHỐNG BỆNH TRUYỀN NHIỄM</a:t>
            </a:r>
            <a:endParaRPr lang="en-US" sz="24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28600" y="1295400"/>
            <a:ext cx="3502152" cy="5413248"/>
          </a:xfrm>
          <a:prstGeom prst="rect">
            <a:avLst/>
          </a:prstGeom>
        </p:spPr>
      </p:pic>
    </p:spTree>
    <p:extLst>
      <p:ext uri="{BB962C8B-B14F-4D97-AF65-F5344CB8AC3E}">
        <p14:creationId xmlns:p14="http://schemas.microsoft.com/office/powerpoint/2010/main" val="3169101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13. Vệ sinh phòng bệnh truyền nhiễm trong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các </a:t>
            </a:r>
            <a:r>
              <a:rPr lang="vi-VN" sz="2400" b="1">
                <a:solidFill>
                  <a:srgbClr val="FF0000"/>
                </a:solidFill>
                <a:latin typeface="Arial" panose="020B0604020202020204" pitchFamily="34" charset="0"/>
                <a:cs typeface="Arial" panose="020B0604020202020204" pitchFamily="34" charset="0"/>
              </a:rPr>
              <a:t>cơ sở giáo dục thuộc hệ thống giáo dục quốc dân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FF0066"/>
                </a:solidFill>
                <a:latin typeface="Arial" charset="0"/>
              </a:rPr>
              <a:t>Cơ </a:t>
            </a:r>
            <a:r>
              <a:rPr lang="vi-VN" sz="2100" b="1" kern="0">
                <a:solidFill>
                  <a:srgbClr val="FF0066"/>
                </a:solidFill>
                <a:latin typeface="Arial" charset="0"/>
              </a:rPr>
              <a:t>sở giáo dục </a:t>
            </a:r>
            <a:r>
              <a:rPr lang="vi-VN" sz="2100" b="1" kern="0">
                <a:solidFill>
                  <a:srgbClr val="0000FF"/>
                </a:solidFill>
                <a:latin typeface="Arial" charset="0"/>
              </a:rPr>
              <a:t>phải xây dựng ở nơi cao ráo, sạch sẽ, xa nơi ô nhiễm, đủ nước sinh hoạt, công trình vệ sinh; phòng học phải thông thoáng, đủ ánh sáng; thực phẩm sử dụng trong cơ sở giáo dục phải bảo đảm chất lượng vệ sinh an </a:t>
            </a:r>
            <a:r>
              <a:rPr lang="vi-VN" sz="2100" b="1" kern="0" smtClean="0">
                <a:solidFill>
                  <a:srgbClr val="0000FF"/>
                </a:solidFill>
                <a:latin typeface="Arial" charset="0"/>
              </a:rPr>
              <a:t>toàn.</a:t>
            </a:r>
            <a:endParaRPr lang="en-US" sz="21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FF0066"/>
                </a:solidFill>
                <a:latin typeface="Arial" charset="0"/>
              </a:rPr>
              <a:t>Cơ </a:t>
            </a:r>
            <a:r>
              <a:rPr lang="vi-VN" sz="2100" b="1" kern="0">
                <a:solidFill>
                  <a:srgbClr val="FF0066"/>
                </a:solidFill>
                <a:latin typeface="Arial" charset="0"/>
              </a:rPr>
              <a:t>sở giáo dục </a:t>
            </a:r>
            <a:r>
              <a:rPr lang="vi-VN" sz="2100" b="1" kern="0">
                <a:solidFill>
                  <a:srgbClr val="0000FF"/>
                </a:solidFill>
                <a:latin typeface="Arial" charset="0"/>
              </a:rPr>
              <a:t>có trách nhiệm giáo dục cho người học về vệ sinh phòng bệnh truyền nhiễm bao gồm vệ sinh cá nhân, vệ sinh trong sinh hoạt, lao động và vệ sinh môi </a:t>
            </a:r>
            <a:r>
              <a:rPr lang="vi-VN" sz="2100" b="1" kern="0" smtClean="0">
                <a:solidFill>
                  <a:srgbClr val="0000FF"/>
                </a:solidFill>
                <a:latin typeface="Arial" charset="0"/>
              </a:rPr>
              <a:t>trường.</a:t>
            </a:r>
            <a:endParaRPr lang="en-US" sz="21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FF0066"/>
                </a:solidFill>
                <a:latin typeface="Arial" charset="0"/>
              </a:rPr>
              <a:t>Đơn </a:t>
            </a:r>
            <a:r>
              <a:rPr lang="vi-VN" sz="2100" b="1" kern="0">
                <a:solidFill>
                  <a:srgbClr val="FF0066"/>
                </a:solidFill>
                <a:latin typeface="Arial" charset="0"/>
              </a:rPr>
              <a:t>vị y tế của cơ sở giáo dục </a:t>
            </a:r>
            <a:r>
              <a:rPr lang="vi-VN" sz="2100" b="1" kern="0">
                <a:solidFill>
                  <a:srgbClr val="0000FF"/>
                </a:solidFill>
                <a:latin typeface="Arial" charset="0"/>
              </a:rPr>
              <a:t>chịu trách nhiệm tuyên truyền về vệ sinh phòng bệnh; kiểm tra, giám sát vệ sinh môi trường, an toàn vệ sinh thực phẩm và triển khai thực hiện các biện pháp phòng, chống bệnh truyền </a:t>
            </a:r>
            <a:r>
              <a:rPr lang="vi-VN" sz="2100" b="1" kern="0" smtClean="0">
                <a:solidFill>
                  <a:srgbClr val="0000FF"/>
                </a:solidFill>
                <a:latin typeface="Arial" charset="0"/>
              </a:rPr>
              <a:t>nhiễm.</a:t>
            </a:r>
            <a:endParaRPr lang="en-US" sz="2100" b="1" kern="0" smtClean="0">
              <a:solidFill>
                <a:srgbClr val="0000FF"/>
              </a:solidFill>
              <a:latin typeface="Arial" charset="0"/>
            </a:endParaRPr>
          </a:p>
          <a:p>
            <a:pPr marL="565150" indent="-457200" algn="just" eaLnBrk="1" hangingPunct="1">
              <a:lnSpc>
                <a:spcPct val="112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Bộ </a:t>
            </a:r>
            <a:r>
              <a:rPr lang="vi-VN" sz="2100" b="1" kern="0">
                <a:solidFill>
                  <a:srgbClr val="0000FF"/>
                </a:solidFill>
                <a:latin typeface="Arial" charset="0"/>
              </a:rPr>
              <a:t>trưởng Bộ Y tế ban hành quy chuẩn kỹ thuật quốc gia về vệ sinh phòng bệnh trong cơ sở giáo dục quy định tại khoản 1 Điều này</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426153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14300" algn="ctr" eaLnBrk="1" hangingPunct="1">
              <a:lnSpc>
                <a:spcPct val="106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14. Vệ sinh trong cung cấp nước sạch, vệ sinh nguồn nước </a:t>
            </a:r>
            <a:r>
              <a:rPr lang="vi-VN" sz="2400" b="1" smtClean="0">
                <a:solidFill>
                  <a:srgbClr val="FF0000"/>
                </a:solidFill>
                <a:latin typeface="Arial" panose="020B0604020202020204" pitchFamily="34" charset="0"/>
                <a:cs typeface="Arial" panose="020B0604020202020204" pitchFamily="34" charset="0"/>
              </a:rPr>
              <a:t>sinh </a:t>
            </a:r>
            <a:r>
              <a:rPr lang="vi-VN" sz="2400" b="1">
                <a:solidFill>
                  <a:srgbClr val="FF0000"/>
                </a:solidFill>
                <a:latin typeface="Arial" panose="020B0604020202020204" pitchFamily="34" charset="0"/>
                <a:cs typeface="Arial" panose="020B0604020202020204" pitchFamily="34" charset="0"/>
              </a:rPr>
              <a:t>hoạt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FF0066"/>
                </a:solidFill>
                <a:latin typeface="Arial" charset="0"/>
              </a:rPr>
              <a:t>Nước </a:t>
            </a:r>
            <a:r>
              <a:rPr lang="vi-VN" sz="2100" b="1" kern="0">
                <a:solidFill>
                  <a:srgbClr val="FF0066"/>
                </a:solidFill>
                <a:latin typeface="Arial" charset="0"/>
              </a:rPr>
              <a:t>sạch phải bảo đảm quy chuẩn kỹ thuật quốc gia </a:t>
            </a:r>
            <a:r>
              <a:rPr lang="vi-VN" sz="2100" b="1" kern="0">
                <a:solidFill>
                  <a:srgbClr val="0000FF"/>
                </a:solidFill>
                <a:latin typeface="Arial" charset="0"/>
              </a:rPr>
              <a:t>theo quy định của Bộ trưởng Bộ Y </a:t>
            </a:r>
            <a:r>
              <a:rPr lang="vi-VN" sz="2100" b="1" kern="0" smtClean="0">
                <a:solidFill>
                  <a:srgbClr val="0000FF"/>
                </a:solidFill>
                <a:latin typeface="Arial" charset="0"/>
              </a:rPr>
              <a:t>tế.</a:t>
            </a:r>
            <a:endParaRPr lang="en-US" sz="21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FF0066"/>
                </a:solidFill>
                <a:latin typeface="Arial" charset="0"/>
              </a:rPr>
              <a:t>Cơ </a:t>
            </a:r>
            <a:r>
              <a:rPr lang="vi-VN" sz="2100" b="1" kern="0">
                <a:solidFill>
                  <a:srgbClr val="FF0066"/>
                </a:solidFill>
                <a:latin typeface="Arial" charset="0"/>
              </a:rPr>
              <a:t>sở cung cấp nước sạch </a:t>
            </a:r>
            <a:r>
              <a:rPr lang="vi-VN" sz="2100" b="1" kern="0">
                <a:solidFill>
                  <a:srgbClr val="0000FF"/>
                </a:solidFill>
                <a:latin typeface="Arial" charset="0"/>
              </a:rPr>
              <a:t>có trách nhiệm áp dụng các biện pháp kỹ thuật, giữ gìn vệ sinh môi trường, </a:t>
            </a:r>
            <a:r>
              <a:rPr lang="vi-VN" sz="2100" b="1" kern="0">
                <a:solidFill>
                  <a:srgbClr val="FF0066"/>
                </a:solidFill>
                <a:latin typeface="Arial" charset="0"/>
              </a:rPr>
              <a:t>tự kiểm tra để bảo đảm chất lượng nước </a:t>
            </a:r>
            <a:r>
              <a:rPr lang="vi-VN" sz="2100" b="1" kern="0" smtClean="0">
                <a:solidFill>
                  <a:srgbClr val="FF0066"/>
                </a:solidFill>
                <a:latin typeface="Arial" charset="0"/>
              </a:rPr>
              <a:t>sạch.</a:t>
            </a:r>
            <a:endParaRPr lang="en-US" sz="2100" b="1" kern="0" smtClean="0">
              <a:solidFill>
                <a:srgbClr val="FF0066"/>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quan nhà nước có thẩm quyền về y tế có trách nhiệm thường xuyên kiểm tra chất lượng nước sạch do các cơ sở cung cấp; kiểm tra việc khám sức khỏe định kỳ cho người lao động làm việc tại các cơ sở cung cấp nước </a:t>
            </a:r>
            <a:r>
              <a:rPr lang="vi-VN" sz="2100" b="1" kern="0" smtClean="0">
                <a:solidFill>
                  <a:srgbClr val="0000FF"/>
                </a:solidFill>
                <a:latin typeface="Arial" charset="0"/>
              </a:rPr>
              <a:t>sạch.</a:t>
            </a:r>
            <a:endParaRPr lang="en-US" sz="21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0000FF"/>
                </a:solidFill>
                <a:latin typeface="Arial" charset="0"/>
              </a:rPr>
              <a:t>Ủy </a:t>
            </a:r>
            <a:r>
              <a:rPr lang="vi-VN" sz="2100" b="1" kern="0">
                <a:solidFill>
                  <a:srgbClr val="0000FF"/>
                </a:solidFill>
                <a:latin typeface="Arial" charset="0"/>
              </a:rPr>
              <a:t>ban nhân dân các cấp có trách nhiệm tổ chức thực hiện việc bảo vệ, giữ gìn vệ sinh, không để ô nhiễm nguồn nước sinh hoạt; tạo điều kiện cho việc cung cấp nước </a:t>
            </a:r>
            <a:r>
              <a:rPr lang="vi-VN" sz="2100" b="1" kern="0" smtClean="0">
                <a:solidFill>
                  <a:srgbClr val="0000FF"/>
                </a:solidFill>
                <a:latin typeface="Arial" charset="0"/>
              </a:rPr>
              <a:t>sạch.</a:t>
            </a:r>
            <a:endParaRPr lang="en-US" sz="21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FF0066"/>
                </a:solidFill>
                <a:latin typeface="Arial" charset="0"/>
              </a:rPr>
              <a:t>Cơ </a:t>
            </a:r>
            <a:r>
              <a:rPr lang="vi-VN" sz="2100" b="1" kern="0">
                <a:solidFill>
                  <a:srgbClr val="FF0066"/>
                </a:solidFill>
                <a:latin typeface="Arial" charset="0"/>
              </a:rPr>
              <a:t>quan, tổ chức, cá nhân có trách nhiệm bảo vệ, giữ gìn vệ sinh, không để ô nhiễm nguồn nước sinh hoạt</a:t>
            </a:r>
            <a:r>
              <a:rPr lang="vi-VN" sz="2100" b="1" kern="0" smtClean="0">
                <a:solidFill>
                  <a:srgbClr val="FF0066"/>
                </a:solidFill>
                <a:latin typeface="Arial" charset="0"/>
              </a:rPr>
              <a:t>.</a:t>
            </a:r>
            <a:endParaRPr lang="en-US" sz="2100" b="1" kern="0">
              <a:solidFill>
                <a:srgbClr val="FF0066"/>
              </a:solidFill>
              <a:latin typeface="Arial" charset="0"/>
            </a:endParaRPr>
          </a:p>
        </p:txBody>
      </p:sp>
    </p:spTree>
    <p:extLst>
      <p:ext uri="{BB962C8B-B14F-4D97-AF65-F5344CB8AC3E}">
        <p14:creationId xmlns:p14="http://schemas.microsoft.com/office/powerpoint/2010/main" val="3824564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16. Vệ sinh an toàn thực phẩm</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Tổ </a:t>
            </a:r>
            <a:r>
              <a:rPr lang="vi-VN" sz="2100" b="1" kern="0">
                <a:solidFill>
                  <a:srgbClr val="0000FF"/>
                </a:solidFill>
                <a:latin typeface="Arial" charset="0"/>
              </a:rPr>
              <a:t>chức, cá nhân trồng trọt, chăn nuôi, thu hái, đánh bắt, sơ chế, chế biến, bao gói, bảo quản, vận chuyển, buôn bán thực phẩm có trách nhiệm bảo đảm cho thực phẩm không bị nhiễm tác nhân gây bệnh truyền nhiễm và thực hiện các quy định khác của pháp luật về vệ sinh an toàn thực </a:t>
            </a:r>
            <a:r>
              <a:rPr lang="vi-VN" sz="2100" b="1" kern="0" smtClean="0">
                <a:solidFill>
                  <a:srgbClr val="0000FF"/>
                </a:solidFill>
                <a:latin typeface="Arial" charset="0"/>
              </a:rPr>
              <a:t>phẩm.</a:t>
            </a:r>
            <a:endParaRPr lang="en-US" sz="21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Người </a:t>
            </a:r>
            <a:r>
              <a:rPr lang="vi-VN" sz="2100" b="1" kern="0">
                <a:solidFill>
                  <a:srgbClr val="0000FF"/>
                </a:solidFill>
                <a:latin typeface="Arial" charset="0"/>
              </a:rPr>
              <a:t>tiêu dùng có quyền được cung cấp thông tin về vệ sinh an toàn thực phẩm; có trách nhiệm thực hiện vệ sinh an toàn thực phẩm, thực hiện đầy đủ các hướng dẫn về vệ sinh an toàn thực phẩm, khai báo ngộ độc thực phẩm và bệnh truyền qua đường thực </a:t>
            </a:r>
            <a:r>
              <a:rPr lang="vi-VN" sz="2100" b="1" kern="0" smtClean="0">
                <a:solidFill>
                  <a:srgbClr val="0000FF"/>
                </a:solidFill>
                <a:latin typeface="Arial" charset="0"/>
              </a:rPr>
              <a:t>phẩm.</a:t>
            </a:r>
            <a:endParaRPr lang="en-US" sz="21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Cơ </a:t>
            </a:r>
            <a:r>
              <a:rPr lang="vi-VN" sz="2100" b="1" kern="0">
                <a:solidFill>
                  <a:srgbClr val="0000FF"/>
                </a:solidFill>
                <a:latin typeface="Arial" charset="0"/>
              </a:rPr>
              <a:t>quan nhà nước có thẩm quyền về vệ sinh an toàn thực phẩm có trách nhiệm hướng dẫn tổ chức, cá nhân thực hiện các biện pháp bảo đảm vệ sinh an toàn thực phẩm để phòng, chống bệnh truyền nhiễm</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646750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214336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14300" algn="ctr"/>
            <a:r>
              <a:rPr lang="vi-VN" sz="2400" b="1" smtClean="0">
                <a:solidFill>
                  <a:srgbClr val="FF0000"/>
                </a:solidFill>
                <a:latin typeface="Arial" panose="020B0604020202020204" pitchFamily="34" charset="0"/>
                <a:cs typeface="Arial" panose="020B0604020202020204" pitchFamily="34" charset="0"/>
              </a:rPr>
              <a:t>Mục </a:t>
            </a:r>
            <a:r>
              <a:rPr lang="vi-VN" sz="2400" b="1">
                <a:solidFill>
                  <a:srgbClr val="FF0000"/>
                </a:solidFill>
                <a:latin typeface="Arial" panose="020B0604020202020204" pitchFamily="34" charset="0"/>
                <a:cs typeface="Arial" panose="020B0604020202020204" pitchFamily="34" charset="0"/>
              </a:rPr>
              <a:t>3: GIÁM SÁT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mtClean="0">
                <a:solidFill>
                  <a:srgbClr val="FF0066"/>
                </a:solidFill>
                <a:latin typeface="Arial" charset="0"/>
              </a:rPr>
              <a:t>Điều </a:t>
            </a:r>
            <a:r>
              <a:rPr lang="vi-VN" sz="2300" b="1" kern="0">
                <a:solidFill>
                  <a:srgbClr val="FF0066"/>
                </a:solidFill>
                <a:latin typeface="Arial" charset="0"/>
              </a:rPr>
              <a:t>20. Hoạt động giám sát bệnh truyền nhiễm</a:t>
            </a:r>
            <a:endParaRPr lang="en-US" sz="2300" b="1" ker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Giám </a:t>
            </a:r>
            <a:r>
              <a:rPr lang="vi-VN" sz="2300" b="1" kern="0">
                <a:solidFill>
                  <a:srgbClr val="0000FF"/>
                </a:solidFill>
                <a:latin typeface="Arial" charset="0"/>
              </a:rPr>
              <a:t>sát các trường hợp mắc bệnh, bị nghi ngờ mắc bệnh và mang mầm bệnh truyền </a:t>
            </a:r>
            <a:r>
              <a:rPr lang="vi-VN" sz="2300" b="1" kern="0" smtClean="0">
                <a:solidFill>
                  <a:srgbClr val="0000FF"/>
                </a:solidFill>
                <a:latin typeface="Arial" charset="0"/>
              </a:rPr>
              <a:t>nhiễm.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Giám </a:t>
            </a:r>
            <a:r>
              <a:rPr lang="vi-VN" sz="2300" b="1" kern="0">
                <a:solidFill>
                  <a:srgbClr val="0000FF"/>
                </a:solidFill>
                <a:latin typeface="Arial" charset="0"/>
              </a:rPr>
              <a:t>sát tác nhân gây bệnh truyền </a:t>
            </a:r>
            <a:r>
              <a:rPr lang="vi-VN" sz="2300" b="1" kern="0" smtClean="0">
                <a:solidFill>
                  <a:srgbClr val="0000FF"/>
                </a:solidFill>
                <a:latin typeface="Arial" charset="0"/>
              </a:rPr>
              <a:t>nhiễm.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Giám </a:t>
            </a:r>
            <a:r>
              <a:rPr lang="vi-VN" sz="2300" b="1" kern="0">
                <a:solidFill>
                  <a:srgbClr val="0000FF"/>
                </a:solidFill>
                <a:latin typeface="Arial" charset="0"/>
              </a:rPr>
              <a:t>sát trung gian truyền bệnh</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3988684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8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21. Nội dung giám sát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a:defRPr/>
            </a:pPr>
            <a:r>
              <a:rPr lang="vi-VN" sz="2100" b="1" kern="0" smtClean="0">
                <a:solidFill>
                  <a:srgbClr val="FF0066"/>
                </a:solidFill>
                <a:latin typeface="Arial" charset="0"/>
              </a:rPr>
              <a:t>Giám </a:t>
            </a:r>
            <a:r>
              <a:rPr lang="vi-VN" sz="2100" b="1" kern="0">
                <a:solidFill>
                  <a:srgbClr val="FF0066"/>
                </a:solidFill>
                <a:latin typeface="Arial" charset="0"/>
              </a:rPr>
              <a:t>sát các trường hợp mắc bệnh, bị nghi ngờ mắc bệnh và mang mầm bệnh truyền nhiễm </a:t>
            </a:r>
            <a:r>
              <a:rPr lang="vi-VN" sz="2100" b="1" kern="0">
                <a:solidFill>
                  <a:srgbClr val="0000FF"/>
                </a:solidFill>
                <a:latin typeface="Arial" charset="0"/>
              </a:rPr>
              <a:t>bao gồm thông tin về địa điểm, thời gian, các trường hợp mắc bệnh, tử vong; tình trạng bệnh; tình trạng miễn dịch; đặc điểm chủ yếu về dân số và các thông tin cần thiết </a:t>
            </a:r>
            <a:r>
              <a:rPr lang="vi-VN" sz="2100" b="1" kern="0" smtClean="0">
                <a:solidFill>
                  <a:srgbClr val="0000FF"/>
                </a:solidFill>
                <a:latin typeface="Arial" charset="0"/>
              </a:rPr>
              <a:t>khác.</a:t>
            </a:r>
            <a:endParaRPr lang="en-US" sz="2100" b="1" kern="0" smtClean="0">
              <a:solidFill>
                <a:srgbClr val="0000FF"/>
              </a:solidFill>
              <a:latin typeface="Arial" charset="0"/>
            </a:endParaRPr>
          </a:p>
          <a:p>
            <a:pPr marL="565150" indent="0" algn="just" eaLnBrk="1" hangingPunct="1">
              <a:lnSpc>
                <a:spcPct val="110000"/>
              </a:lnSpc>
              <a:spcBef>
                <a:spcPts val="1000"/>
              </a:spcBef>
              <a:spcAft>
                <a:spcPts val="0"/>
              </a:spcAft>
              <a:buClr>
                <a:srgbClr val="FF0000"/>
              </a:buClr>
              <a:buNone/>
              <a:defRPr/>
            </a:pPr>
            <a:r>
              <a:rPr lang="vi-VN" sz="2100" b="1" kern="0" smtClean="0">
                <a:solidFill>
                  <a:srgbClr val="0000FF"/>
                </a:solidFill>
                <a:latin typeface="Arial" charset="0"/>
              </a:rPr>
              <a:t>Trong </a:t>
            </a:r>
            <a:r>
              <a:rPr lang="vi-VN" sz="2100" b="1" kern="0">
                <a:solidFill>
                  <a:srgbClr val="0000FF"/>
                </a:solidFill>
                <a:latin typeface="Arial" charset="0"/>
              </a:rPr>
              <a:t>trường hợp cần thiết, cơ quan y tế có thẩm quyền được lấy mẫu xét nghiệm ở người bị nghi ngờ mắc bệnh truyền nhiễm để giám </a:t>
            </a:r>
            <a:r>
              <a:rPr lang="vi-VN" sz="2100" b="1" kern="0" smtClean="0">
                <a:solidFill>
                  <a:srgbClr val="0000FF"/>
                </a:solidFill>
                <a:latin typeface="Arial" charset="0"/>
              </a:rPr>
              <a:t>sát.</a:t>
            </a:r>
            <a:endParaRPr lang="en-US" sz="21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startAt="2"/>
              <a:defRPr/>
            </a:pPr>
            <a:r>
              <a:rPr lang="vi-VN" sz="2100" b="1" kern="0" smtClean="0">
                <a:solidFill>
                  <a:srgbClr val="FF0066"/>
                </a:solidFill>
                <a:latin typeface="Arial" charset="0"/>
              </a:rPr>
              <a:t>Giám </a:t>
            </a:r>
            <a:r>
              <a:rPr lang="vi-VN" sz="2100" b="1" kern="0">
                <a:solidFill>
                  <a:srgbClr val="FF0066"/>
                </a:solidFill>
                <a:latin typeface="Arial" charset="0"/>
              </a:rPr>
              <a:t>sát tác nhân gây bệnh truyền nhiễm </a:t>
            </a:r>
            <a:r>
              <a:rPr lang="vi-VN" sz="2100" b="1" kern="0">
                <a:solidFill>
                  <a:srgbClr val="0000FF"/>
                </a:solidFill>
                <a:latin typeface="Arial" charset="0"/>
              </a:rPr>
              <a:t>bao gồm các thông tin liên quan về chủng loại, đặc tính sinh học và phương thức lây truyền từ nguồn truyền </a:t>
            </a:r>
            <a:r>
              <a:rPr lang="vi-VN" sz="2100" b="1" kern="0" smtClean="0">
                <a:solidFill>
                  <a:srgbClr val="0000FF"/>
                </a:solidFill>
                <a:latin typeface="Arial" charset="0"/>
              </a:rPr>
              <a:t>nhiễm.</a:t>
            </a:r>
            <a:endParaRPr lang="en-US" sz="21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startAt="2"/>
              <a:defRPr/>
            </a:pPr>
            <a:r>
              <a:rPr lang="vi-VN" sz="2100" b="1" kern="0" smtClean="0">
                <a:solidFill>
                  <a:srgbClr val="FF0066"/>
                </a:solidFill>
                <a:latin typeface="Arial" charset="0"/>
              </a:rPr>
              <a:t>Giám </a:t>
            </a:r>
            <a:r>
              <a:rPr lang="vi-VN" sz="2100" b="1" kern="0">
                <a:solidFill>
                  <a:srgbClr val="FF0066"/>
                </a:solidFill>
                <a:latin typeface="Arial" charset="0"/>
              </a:rPr>
              <a:t>sát trung gian truyền bệnh </a:t>
            </a:r>
            <a:r>
              <a:rPr lang="vi-VN" sz="2100" b="1" kern="0">
                <a:solidFill>
                  <a:srgbClr val="0000FF"/>
                </a:solidFill>
                <a:latin typeface="Arial" charset="0"/>
              </a:rPr>
              <a:t>bao gồm các thông tin liên quan đến số lượng, mật độ, thành phần và mức độ nhiễm tác nhân gây bệnh truyền nhiễm của trung gian truyền bệnh</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2058433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22. Báo cáo giám sát bệnh truyền nhiễm</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vi-VN" sz="1800" b="1" kern="0" smtClean="0">
                <a:solidFill>
                  <a:srgbClr val="0000FF"/>
                </a:solidFill>
                <a:latin typeface="Arial" charset="0"/>
              </a:rPr>
              <a:t>Báo </a:t>
            </a:r>
            <a:r>
              <a:rPr lang="vi-VN" sz="1800" b="1" kern="0">
                <a:solidFill>
                  <a:srgbClr val="0000FF"/>
                </a:solidFill>
                <a:latin typeface="Arial" charset="0"/>
              </a:rPr>
              <a:t>cáo giám sát bệnh truyền nhiễm phải được gửi cho </a:t>
            </a:r>
            <a:r>
              <a:rPr lang="vi-VN" sz="1800" b="1" kern="0">
                <a:solidFill>
                  <a:srgbClr val="FF0066"/>
                </a:solidFill>
                <a:latin typeface="Arial" charset="0"/>
              </a:rPr>
              <a:t>cơ quan nhà nước có thẩm quyền về y tế.</a:t>
            </a:r>
            <a:r>
              <a:rPr lang="vi-VN" sz="1800" b="1" kern="0">
                <a:solidFill>
                  <a:srgbClr val="0000FF"/>
                </a:solidFill>
                <a:latin typeface="Arial" charset="0"/>
              </a:rPr>
              <a:t> Nội dung báo cáo giám sát bệnh truyền nhiễm bao gồm các thông tin quy định tại </a:t>
            </a:r>
            <a:r>
              <a:rPr lang="vi-VN" sz="1800" b="1" kern="0">
                <a:solidFill>
                  <a:srgbClr val="FF0066"/>
                </a:solidFill>
                <a:latin typeface="Arial" charset="0"/>
              </a:rPr>
              <a:t>Điều 21</a:t>
            </a:r>
            <a:r>
              <a:rPr lang="vi-VN" sz="1800" b="1" kern="0">
                <a:solidFill>
                  <a:srgbClr val="0000FF"/>
                </a:solidFill>
                <a:latin typeface="Arial" charset="0"/>
              </a:rPr>
              <a:t> của Luật </a:t>
            </a:r>
            <a:r>
              <a:rPr lang="vi-VN" sz="1800" b="1" kern="0" smtClean="0">
                <a:solidFill>
                  <a:srgbClr val="0000FF"/>
                </a:solidFill>
                <a:latin typeface="Arial" charset="0"/>
              </a:rPr>
              <a:t>này.</a:t>
            </a:r>
            <a:endParaRPr lang="en-US" sz="18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800" b="1" kern="0" smtClean="0">
                <a:solidFill>
                  <a:srgbClr val="0000FF"/>
                </a:solidFill>
                <a:latin typeface="Arial" charset="0"/>
              </a:rPr>
              <a:t>Báo </a:t>
            </a:r>
            <a:r>
              <a:rPr lang="vi-VN" sz="1800" b="1" kern="0">
                <a:solidFill>
                  <a:srgbClr val="0000FF"/>
                </a:solidFill>
                <a:latin typeface="Arial" charset="0"/>
              </a:rPr>
              <a:t>cáo giám sát bệnh truyền nhiễm </a:t>
            </a:r>
            <a:r>
              <a:rPr lang="vi-VN" sz="1800" b="1" kern="0">
                <a:solidFill>
                  <a:srgbClr val="FF0066"/>
                </a:solidFill>
                <a:latin typeface="Arial" charset="0"/>
              </a:rPr>
              <a:t>phải được thực hiện bằng văn bản</a:t>
            </a:r>
            <a:r>
              <a:rPr lang="vi-VN" sz="1800" b="1" kern="0">
                <a:solidFill>
                  <a:srgbClr val="0000FF"/>
                </a:solidFill>
                <a:latin typeface="Arial" charset="0"/>
              </a:rPr>
              <a:t>; </a:t>
            </a:r>
            <a:r>
              <a:rPr lang="vi-VN" sz="1800" b="1" kern="0">
                <a:solidFill>
                  <a:srgbClr val="006600"/>
                </a:solidFill>
                <a:latin typeface="Arial" charset="0"/>
              </a:rPr>
              <a:t>trong trường hợp khẩn cấp</a:t>
            </a:r>
            <a:r>
              <a:rPr lang="vi-VN" sz="1800" b="1" kern="0">
                <a:solidFill>
                  <a:srgbClr val="0000FF"/>
                </a:solidFill>
                <a:latin typeface="Arial" charset="0"/>
              </a:rPr>
              <a:t>, có thể thực hiện việc báo cáo thông qua </a:t>
            </a:r>
            <a:r>
              <a:rPr lang="vi-VN" sz="1800" b="1" kern="0">
                <a:solidFill>
                  <a:srgbClr val="006600"/>
                </a:solidFill>
                <a:latin typeface="Arial" charset="0"/>
              </a:rPr>
              <a:t>fax, thư điện tử, điện tín, điện thoại hoặc báo cáo trực tiếp</a:t>
            </a:r>
            <a:r>
              <a:rPr lang="vi-VN" sz="1800" b="1" kern="0">
                <a:solidFill>
                  <a:srgbClr val="0000FF"/>
                </a:solidFill>
                <a:latin typeface="Arial" charset="0"/>
              </a:rPr>
              <a:t> và trong thời hạn 24 giờ phải gửi báo cáo bằng văn </a:t>
            </a:r>
            <a:r>
              <a:rPr lang="vi-VN" sz="1800" b="1" kern="0" smtClean="0">
                <a:solidFill>
                  <a:srgbClr val="0000FF"/>
                </a:solidFill>
                <a:latin typeface="Arial" charset="0"/>
              </a:rPr>
              <a:t>bản.</a:t>
            </a:r>
            <a:endParaRPr lang="en-US" sz="18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1800" b="1" kern="0" smtClean="0">
                <a:solidFill>
                  <a:srgbClr val="0000FF"/>
                </a:solidFill>
                <a:latin typeface="Arial" charset="0"/>
              </a:rPr>
              <a:t>Chế </a:t>
            </a:r>
            <a:r>
              <a:rPr lang="vi-VN" sz="1800" b="1" kern="0">
                <a:solidFill>
                  <a:srgbClr val="0000FF"/>
                </a:solidFill>
                <a:latin typeface="Arial" charset="0"/>
              </a:rPr>
              <a:t>độ báo cáo giám sát bệnh truyền nhiễm bao </a:t>
            </a:r>
            <a:r>
              <a:rPr lang="vi-VN" sz="1800" b="1" kern="0" smtClean="0">
                <a:solidFill>
                  <a:srgbClr val="0000FF"/>
                </a:solidFill>
                <a:latin typeface="Arial" charset="0"/>
              </a:rPr>
              <a:t>gồm:</a:t>
            </a:r>
            <a:endParaRPr lang="en-US" sz="18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1800" b="1" kern="0" smtClean="0">
                <a:solidFill>
                  <a:srgbClr val="0000FF"/>
                </a:solidFill>
                <a:latin typeface="Arial" charset="0"/>
              </a:rPr>
              <a:t>Báo </a:t>
            </a:r>
            <a:r>
              <a:rPr lang="vi-VN" sz="1800" b="1" kern="0">
                <a:solidFill>
                  <a:srgbClr val="0000FF"/>
                </a:solidFill>
                <a:latin typeface="Arial" charset="0"/>
              </a:rPr>
              <a:t>cáo định </a:t>
            </a:r>
            <a:r>
              <a:rPr lang="vi-VN" sz="1800" b="1" kern="0" smtClean="0">
                <a:solidFill>
                  <a:srgbClr val="0000FF"/>
                </a:solidFill>
                <a:latin typeface="Arial" charset="0"/>
              </a:rPr>
              <a:t>kỳ;</a:t>
            </a:r>
            <a:r>
              <a:rPr lang="en-US" sz="1800" b="1" kern="0" smtClean="0">
                <a:solidFill>
                  <a:srgbClr val="0000FF"/>
                </a:solidFill>
                <a:latin typeface="Arial" charset="0"/>
              </a:rPr>
              <a:t>	       </a:t>
            </a:r>
            <a:r>
              <a:rPr lang="en-US" sz="1800" b="1" kern="0" smtClean="0">
                <a:solidFill>
                  <a:srgbClr val="FF0000"/>
                </a:solidFill>
                <a:latin typeface="Arial" charset="0"/>
              </a:rPr>
              <a:t>b)</a:t>
            </a:r>
            <a:r>
              <a:rPr lang="en-US" sz="1800" b="1" kern="0" smtClean="0">
                <a:solidFill>
                  <a:srgbClr val="0000FF"/>
                </a:solidFill>
                <a:latin typeface="Arial" charset="0"/>
              </a:rPr>
              <a:t>   </a:t>
            </a:r>
            <a:r>
              <a:rPr lang="vi-VN" sz="1800" b="1" kern="0" smtClean="0">
                <a:solidFill>
                  <a:srgbClr val="0000FF"/>
                </a:solidFill>
                <a:latin typeface="Arial" charset="0"/>
              </a:rPr>
              <a:t>Báo </a:t>
            </a:r>
            <a:r>
              <a:rPr lang="vi-VN" sz="1800" b="1" kern="0">
                <a:solidFill>
                  <a:srgbClr val="0000FF"/>
                </a:solidFill>
                <a:latin typeface="Arial" charset="0"/>
              </a:rPr>
              <a:t>cáo </a:t>
            </a:r>
            <a:r>
              <a:rPr lang="vi-VN" sz="1800" b="1" kern="0" smtClean="0">
                <a:solidFill>
                  <a:srgbClr val="0000FF"/>
                </a:solidFill>
                <a:latin typeface="Arial" charset="0"/>
              </a:rPr>
              <a:t>nhanh;</a:t>
            </a:r>
            <a:r>
              <a:rPr lang="en-US" sz="1800" b="1" kern="0" smtClean="0">
                <a:solidFill>
                  <a:srgbClr val="0000FF"/>
                </a:solidFill>
                <a:latin typeface="Arial" charset="0"/>
              </a:rPr>
              <a:t>		</a:t>
            </a:r>
            <a:r>
              <a:rPr lang="en-US" sz="1800" b="1" kern="0" smtClean="0">
                <a:solidFill>
                  <a:srgbClr val="FF0000"/>
                </a:solidFill>
                <a:latin typeface="Arial" charset="0"/>
              </a:rPr>
              <a:t>c)  </a:t>
            </a:r>
            <a:r>
              <a:rPr lang="vi-VN" sz="1800" b="1" kern="0" smtClean="0">
                <a:solidFill>
                  <a:srgbClr val="0000FF"/>
                </a:solidFill>
                <a:latin typeface="Arial" charset="0"/>
              </a:rPr>
              <a:t>Báo </a:t>
            </a:r>
            <a:r>
              <a:rPr lang="vi-VN" sz="1800" b="1" kern="0">
                <a:solidFill>
                  <a:srgbClr val="0000FF"/>
                </a:solidFill>
                <a:latin typeface="Arial" charset="0"/>
              </a:rPr>
              <a:t>cáo đột </a:t>
            </a:r>
            <a:r>
              <a:rPr lang="vi-VN" sz="1800" b="1" kern="0" smtClean="0">
                <a:solidFill>
                  <a:srgbClr val="0000FF"/>
                </a:solidFill>
                <a:latin typeface="Arial" charset="0"/>
              </a:rPr>
              <a:t>xuất.</a:t>
            </a:r>
            <a:endParaRPr lang="en-US" sz="18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4"/>
              <a:defRPr/>
            </a:pPr>
            <a:r>
              <a:rPr lang="vi-VN" sz="1800" b="1" kern="0" smtClean="0">
                <a:solidFill>
                  <a:srgbClr val="0000FF"/>
                </a:solidFill>
                <a:latin typeface="Arial" charset="0"/>
              </a:rPr>
              <a:t>Cơ </a:t>
            </a:r>
            <a:r>
              <a:rPr lang="vi-VN" sz="1800" b="1" kern="0">
                <a:solidFill>
                  <a:srgbClr val="0000FF"/>
                </a:solidFill>
                <a:latin typeface="Arial" charset="0"/>
              </a:rPr>
              <a:t>quan nhà nước có thẩm quyền về y tế khi nhận được báo cáo phải xử lý thông tin và thông báo cho cơ quan gửi báo </a:t>
            </a:r>
            <a:r>
              <a:rPr lang="vi-VN" sz="1800" b="1" kern="0" smtClean="0">
                <a:solidFill>
                  <a:srgbClr val="0000FF"/>
                </a:solidFill>
                <a:latin typeface="Arial" charset="0"/>
              </a:rPr>
              <a:t>cáo.</a:t>
            </a:r>
            <a:endParaRPr lang="en-US" sz="18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4"/>
              <a:defRPr/>
            </a:pPr>
            <a:r>
              <a:rPr lang="vi-VN" sz="1800" b="1" kern="0" smtClean="0">
                <a:solidFill>
                  <a:srgbClr val="0000FF"/>
                </a:solidFill>
                <a:latin typeface="Arial" charset="0"/>
              </a:rPr>
              <a:t>Trong </a:t>
            </a:r>
            <a:r>
              <a:rPr lang="vi-VN" sz="1800" b="1" kern="0">
                <a:solidFill>
                  <a:srgbClr val="0000FF"/>
                </a:solidFill>
                <a:latin typeface="Arial" charset="0"/>
              </a:rPr>
              <a:t>trường hợp xác định có dịch, cơ quan nhà nước có thẩm quyền về y tế phải báo cáo ngay với cơ quan nhà nước có thẩm quyền về y tế cấp trên và người có thẩm quyền công bố </a:t>
            </a:r>
            <a:r>
              <a:rPr lang="vi-VN" sz="1800" b="1" kern="0" smtClean="0">
                <a:solidFill>
                  <a:srgbClr val="0000FF"/>
                </a:solidFill>
                <a:latin typeface="Arial" charset="0"/>
              </a:rPr>
              <a:t>dịch.</a:t>
            </a:r>
            <a:endParaRPr lang="en-US" sz="18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4"/>
              <a:defRPr/>
            </a:pPr>
            <a:r>
              <a:rPr lang="vi-VN" sz="1800" b="1" kern="0" smtClean="0">
                <a:solidFill>
                  <a:srgbClr val="0000FF"/>
                </a:solidFill>
                <a:latin typeface="Arial" charset="0"/>
              </a:rPr>
              <a:t>Bộ </a:t>
            </a:r>
            <a:r>
              <a:rPr lang="vi-VN" sz="1800" b="1" kern="0">
                <a:solidFill>
                  <a:srgbClr val="0000FF"/>
                </a:solidFill>
                <a:latin typeface="Arial" charset="0"/>
              </a:rPr>
              <a:t>trưởng Bộ Y tế quy định cụ thể chế độ thông tin, báo cáo bệnh truyền nhiễm</a:t>
            </a:r>
            <a:r>
              <a:rPr lang="vi-VN" sz="1800" b="1" kern="0" smtClean="0">
                <a:solidFill>
                  <a:srgbClr val="0000FF"/>
                </a:solidFill>
                <a:latin typeface="Arial" charset="0"/>
              </a:rPr>
              <a:t>.</a:t>
            </a:r>
            <a:endParaRPr lang="en-US" sz="1800" b="1" kern="0">
              <a:solidFill>
                <a:srgbClr val="0000FF"/>
              </a:solidFill>
              <a:latin typeface="Arial" charset="0"/>
            </a:endParaRPr>
          </a:p>
        </p:txBody>
      </p:sp>
    </p:spTree>
    <p:extLst>
      <p:ext uri="{BB962C8B-B14F-4D97-AF65-F5344CB8AC3E}">
        <p14:creationId xmlns:p14="http://schemas.microsoft.com/office/powerpoint/2010/main" val="26748967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a:t>
            </a:r>
            <a:r>
              <a:rPr lang="en-US" sz="2500" b="1" kern="0" smtClean="0">
                <a:solidFill>
                  <a:srgbClr val="0000FF"/>
                </a:solidFill>
                <a:latin typeface="Arial" panose="020B0604020202020204" pitchFamily="34" charset="0"/>
                <a:cs typeface="Arial" panose="020B0604020202020204" pitchFamily="34" charset="0"/>
              </a:rPr>
              <a:t>clip </a:t>
            </a:r>
            <a:r>
              <a:rPr lang="en-US" sz="2500" b="1" kern="0" smtClean="0">
                <a:solidFill>
                  <a:srgbClr val="0000FF"/>
                </a:solidFill>
                <a:latin typeface="Arial" panose="020B0604020202020204" pitchFamily="34" charset="0"/>
                <a:cs typeface="Arial" panose="020B0604020202020204" pitchFamily="34" charset="0"/>
              </a:rPr>
              <a:t>về cuộc sống của công nhân trong những ngày vi rút Corona hoành hành để minh </a:t>
            </a:r>
            <a:r>
              <a:rPr lang="en-US" sz="2500" b="1" kern="0" smtClean="0">
                <a:solidFill>
                  <a:srgbClr val="0000FF"/>
                </a:solidFill>
                <a:latin typeface="Arial" panose="020B0604020202020204" pitchFamily="34" charset="0"/>
                <a:cs typeface="Arial" panose="020B0604020202020204" pitchFamily="34" charset="0"/>
              </a:rPr>
              <a:t>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443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23. Trách nhiệm giám sát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6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UBND </a:t>
            </a:r>
            <a:r>
              <a:rPr lang="vi-VN" sz="2000" b="1" kern="0" smtClean="0">
                <a:solidFill>
                  <a:srgbClr val="0000FF"/>
                </a:solidFill>
                <a:latin typeface="Arial" charset="0"/>
              </a:rPr>
              <a:t>các </a:t>
            </a:r>
            <a:r>
              <a:rPr lang="vi-VN" sz="2000" b="1" kern="0">
                <a:solidFill>
                  <a:srgbClr val="0000FF"/>
                </a:solidFill>
                <a:latin typeface="Arial" charset="0"/>
              </a:rPr>
              <a:t>cấp chỉ đạo, tổ chức thực hiện giám sát bệnh truyền nhiễm tại địa </a:t>
            </a:r>
            <a:r>
              <a:rPr lang="vi-VN" sz="2000" b="1" kern="0" smtClean="0">
                <a:solidFill>
                  <a:srgbClr val="0000FF"/>
                </a:solidFill>
                <a:latin typeface="Arial" charset="0"/>
              </a:rPr>
              <a:t>phương.</a:t>
            </a:r>
            <a:endParaRPr lang="en-US" sz="2000" b="1" kern="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Cơ </a:t>
            </a:r>
            <a:r>
              <a:rPr lang="vi-VN" sz="2000" b="1" kern="0">
                <a:solidFill>
                  <a:srgbClr val="0000FF"/>
                </a:solidFill>
                <a:latin typeface="Arial" charset="0"/>
              </a:rPr>
              <a:t>quan nhà nước có thẩm quyền về y tế có trách nhiệm giúp </a:t>
            </a:r>
            <a:r>
              <a:rPr lang="en-US" sz="2000" b="1" kern="0" smtClean="0">
                <a:solidFill>
                  <a:srgbClr val="0000FF"/>
                </a:solidFill>
                <a:latin typeface="Arial" charset="0"/>
              </a:rPr>
              <a:t>UBND</a:t>
            </a:r>
            <a:r>
              <a:rPr lang="vi-VN" sz="2000" b="1" kern="0" smtClean="0">
                <a:solidFill>
                  <a:srgbClr val="0000FF"/>
                </a:solidFill>
                <a:latin typeface="Arial" charset="0"/>
              </a:rPr>
              <a:t> </a:t>
            </a:r>
            <a:r>
              <a:rPr lang="vi-VN" sz="2000" b="1" kern="0">
                <a:solidFill>
                  <a:srgbClr val="0000FF"/>
                </a:solidFill>
                <a:latin typeface="Arial" charset="0"/>
              </a:rPr>
              <a:t>cùng cấp trong việc chỉ đạo các cơ sở y tế giám sát bệnh truyền </a:t>
            </a:r>
            <a:r>
              <a:rPr lang="vi-VN" sz="2000" b="1" kern="0" smtClean="0">
                <a:solidFill>
                  <a:srgbClr val="0000FF"/>
                </a:solidFill>
                <a:latin typeface="Arial" charset="0"/>
              </a:rPr>
              <a:t>nhiễm.</a:t>
            </a:r>
            <a:endParaRPr lang="en-US" sz="2000" b="1" kern="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rabicPeriod"/>
              <a:defRPr/>
            </a:pPr>
            <a:r>
              <a:rPr lang="vi-VN" sz="2000" b="1" kern="0" smtClean="0">
                <a:solidFill>
                  <a:srgbClr val="0000FF"/>
                </a:solidFill>
                <a:latin typeface="Arial" charset="0"/>
              </a:rPr>
              <a:t>Cơ </a:t>
            </a:r>
            <a:r>
              <a:rPr lang="vi-VN" sz="2000" b="1" kern="0">
                <a:solidFill>
                  <a:srgbClr val="0000FF"/>
                </a:solidFill>
                <a:latin typeface="Arial" charset="0"/>
              </a:rPr>
              <a:t>sở y tế có trách nhiệm thực hiện hoạt động giám sát bệnh truyền nhiễm. Khi phát hiện môi trường có tác nhân gây bệnh truyền nhiễm thuộc nhóm A, người mắc bệnh truyền nhiễm thuộc nhóm A, người bị nghi ngờ mắc bệnh truyền nhiễm thuộc nhóm A, người mang mầm bệnh truyền nhiễm thuộc nhóm A, cơ sở y tế phải thông báo cho cơ quan nhà nước có thẩm quyền về y tế, triển khai vệ sinh, khử trùng, tẩy uế và các biện pháp phòng, chống bệnh truyền nhiễm </a:t>
            </a:r>
            <a:r>
              <a:rPr lang="vi-VN" sz="2000" b="1" kern="0" smtClean="0">
                <a:solidFill>
                  <a:srgbClr val="0000FF"/>
                </a:solidFill>
                <a:latin typeface="Arial" charset="0"/>
              </a:rPr>
              <a:t>khác.</a:t>
            </a:r>
            <a:endParaRPr lang="en-US" sz="2000" b="1" kern="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rabicPeriod"/>
              <a:defRPr/>
            </a:pPr>
            <a:r>
              <a:rPr lang="vi-VN" sz="2000" b="1" kern="0" smtClean="0">
                <a:solidFill>
                  <a:srgbClr val="FF0066"/>
                </a:solidFill>
                <a:latin typeface="Arial" charset="0"/>
              </a:rPr>
              <a:t>Cơ </a:t>
            </a:r>
            <a:r>
              <a:rPr lang="vi-VN" sz="2000" b="1" kern="0">
                <a:solidFill>
                  <a:srgbClr val="FF0066"/>
                </a:solidFill>
                <a:latin typeface="Arial" charset="0"/>
              </a:rPr>
              <a:t>quan, tổ chức, cá nhân khi phát hiện bệnh hoặc dấu hiệu bệnh truyền nhiễm có trách nhiệm thông báo cho </a:t>
            </a:r>
            <a:r>
              <a:rPr lang="en-US" sz="2000" b="1" kern="0" smtClean="0">
                <a:solidFill>
                  <a:srgbClr val="FF0066"/>
                </a:solidFill>
                <a:latin typeface="Arial" charset="0"/>
              </a:rPr>
              <a:t>UBND</a:t>
            </a:r>
            <a:r>
              <a:rPr lang="vi-VN" sz="2000" b="1" kern="0" smtClean="0">
                <a:solidFill>
                  <a:srgbClr val="FF0066"/>
                </a:solidFill>
                <a:latin typeface="Arial" charset="0"/>
              </a:rPr>
              <a:t>, </a:t>
            </a:r>
            <a:r>
              <a:rPr lang="vi-VN" sz="2000" b="1" kern="0">
                <a:solidFill>
                  <a:srgbClr val="FF0066"/>
                </a:solidFill>
                <a:latin typeface="Arial" charset="0"/>
              </a:rPr>
              <a:t>cơ quan chuyên môn y tế hoặc cơ sở y tế nơi gần nhất</a:t>
            </a:r>
            <a:r>
              <a:rPr lang="vi-VN" sz="2000" b="1" kern="0" smtClean="0">
                <a:solidFill>
                  <a:srgbClr val="FF0066"/>
                </a:solidFill>
                <a:latin typeface="Arial" charset="0"/>
              </a:rPr>
              <a:t>.</a:t>
            </a:r>
            <a:endParaRPr lang="en-US" sz="2000" b="1" kern="0">
              <a:solidFill>
                <a:srgbClr val="FF0066"/>
              </a:solidFill>
              <a:latin typeface="Arial" charset="0"/>
            </a:endParaRPr>
          </a:p>
        </p:txBody>
      </p:sp>
    </p:spTree>
    <p:extLst>
      <p:ext uri="{BB962C8B-B14F-4D97-AF65-F5344CB8AC3E}">
        <p14:creationId xmlns:p14="http://schemas.microsoft.com/office/powerpoint/2010/main" val="1938681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Mục </a:t>
            </a:r>
            <a:r>
              <a:rPr lang="vi-VN" sz="2400" b="1">
                <a:solidFill>
                  <a:srgbClr val="FF0000"/>
                </a:solidFill>
                <a:latin typeface="Arial" panose="020B0604020202020204" pitchFamily="34" charset="0"/>
                <a:cs typeface="Arial" panose="020B0604020202020204" pitchFamily="34" charset="0"/>
              </a:rPr>
              <a:t>4: AN TOÀN SINH HỌC TRONG XÉT NGHIỆM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mtClean="0">
                <a:solidFill>
                  <a:srgbClr val="FF0066"/>
                </a:solidFill>
                <a:latin typeface="Arial" charset="0"/>
              </a:rPr>
              <a:t>Điều </a:t>
            </a:r>
            <a:r>
              <a:rPr lang="vi-VN" sz="2300" b="1" kern="0">
                <a:solidFill>
                  <a:srgbClr val="FF0066"/>
                </a:solidFill>
                <a:latin typeface="Arial" charset="0"/>
              </a:rPr>
              <a:t>24. </a:t>
            </a:r>
            <a:r>
              <a:rPr lang="vi-VN" sz="2300" b="1" kern="0">
                <a:solidFill>
                  <a:srgbClr val="0000FF"/>
                </a:solidFill>
                <a:latin typeface="Arial" charset="0"/>
              </a:rPr>
              <a:t>Bảo đảm an toàn sinh học tại phòng xét </a:t>
            </a:r>
            <a:r>
              <a:rPr lang="vi-VN" sz="2300" b="1" kern="0" smtClean="0">
                <a:solidFill>
                  <a:srgbClr val="0000FF"/>
                </a:solidFill>
                <a:latin typeface="Arial" charset="0"/>
              </a:rPr>
              <a:t>nghiệm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mtClean="0">
                <a:solidFill>
                  <a:srgbClr val="FF0066"/>
                </a:solidFill>
                <a:latin typeface="Arial" charset="0"/>
              </a:rPr>
              <a:t>Điều </a:t>
            </a:r>
            <a:r>
              <a:rPr lang="vi-VN" sz="2300" b="1" kern="0">
                <a:solidFill>
                  <a:srgbClr val="FF0066"/>
                </a:solidFill>
                <a:latin typeface="Arial" charset="0"/>
              </a:rPr>
              <a:t>25. </a:t>
            </a:r>
            <a:r>
              <a:rPr lang="vi-VN" sz="2300" b="1" kern="0">
                <a:solidFill>
                  <a:srgbClr val="0000FF"/>
                </a:solidFill>
                <a:latin typeface="Arial" charset="0"/>
              </a:rPr>
              <a:t>Quản lý mẫu bệnh </a:t>
            </a:r>
            <a:r>
              <a:rPr lang="vi-VN" sz="2300" b="1" kern="0" smtClean="0">
                <a:solidFill>
                  <a:srgbClr val="0000FF"/>
                </a:solidFill>
                <a:latin typeface="Arial" charset="0"/>
              </a:rPr>
              <a:t>phẩm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mtClean="0">
                <a:solidFill>
                  <a:srgbClr val="FF0066"/>
                </a:solidFill>
                <a:latin typeface="Arial" charset="0"/>
              </a:rPr>
              <a:t>Điều </a:t>
            </a:r>
            <a:r>
              <a:rPr lang="vi-VN" sz="2300" b="1" kern="0">
                <a:solidFill>
                  <a:srgbClr val="FF0066"/>
                </a:solidFill>
                <a:latin typeface="Arial" charset="0"/>
              </a:rPr>
              <a:t>26. </a:t>
            </a:r>
            <a:r>
              <a:rPr lang="vi-VN" sz="2300" b="1" kern="0">
                <a:solidFill>
                  <a:srgbClr val="0000FF"/>
                </a:solidFill>
                <a:latin typeface="Arial" charset="0"/>
              </a:rPr>
              <a:t>Bảo vệ người làm việc trong phòng xét </a:t>
            </a:r>
            <a:r>
              <a:rPr lang="vi-VN" sz="2300" b="1" kern="0" smtClean="0">
                <a:solidFill>
                  <a:srgbClr val="0000FF"/>
                </a:solidFill>
                <a:latin typeface="Arial" charset="0"/>
              </a:rPr>
              <a:t>nghiệm</a:t>
            </a:r>
            <a:endParaRPr lang="en-US" sz="2300" b="1" kern="0">
              <a:solidFill>
                <a:srgbClr val="0000FF"/>
              </a:solidFill>
              <a:latin typeface="Arial" charset="0"/>
            </a:endParaRPr>
          </a:p>
        </p:txBody>
      </p:sp>
    </p:spTree>
    <p:extLst>
      <p:ext uri="{BB962C8B-B14F-4D97-AF65-F5344CB8AC3E}">
        <p14:creationId xmlns:p14="http://schemas.microsoft.com/office/powerpoint/2010/main" val="3467087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FF0066"/>
                </a:solidFill>
                <a:latin typeface="Arial" charset="0"/>
              </a:rPr>
              <a:t>Chương </a:t>
            </a:r>
            <a:r>
              <a:rPr lang="nl-NL" sz="2200" b="1" kern="0">
                <a:solidFill>
                  <a:srgbClr val="FF0066"/>
                </a:solidFill>
                <a:latin typeface="Arial" charset="0"/>
              </a:rPr>
              <a:t>1. NHỮNG QUY ĐỊNH </a:t>
            </a:r>
            <a:r>
              <a:rPr lang="nl-NL" sz="2200" b="1" kern="0" smtClean="0">
                <a:solidFill>
                  <a:srgbClr val="FF0066"/>
                </a:solidFill>
                <a:latin typeface="Arial" charset="0"/>
              </a:rPr>
              <a:t>CHUNG</a:t>
            </a:r>
          </a:p>
          <a:p>
            <a:pPr marL="566738"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FF0066"/>
                </a:solidFill>
                <a:latin typeface="Arial" charset="0"/>
              </a:rPr>
              <a:t>Chương </a:t>
            </a:r>
            <a:r>
              <a:rPr lang="nl-NL" sz="2200" b="1" kern="0">
                <a:solidFill>
                  <a:srgbClr val="FF0066"/>
                </a:solidFill>
                <a:latin typeface="Arial" charset="0"/>
              </a:rPr>
              <a:t>2. PHÒNG BỆNH TRUYỀN </a:t>
            </a:r>
            <a:r>
              <a:rPr lang="nl-NL" sz="2200" b="1" kern="0" smtClean="0">
                <a:solidFill>
                  <a:srgbClr val="FF0066"/>
                </a:solidFill>
                <a:latin typeface="Arial" charset="0"/>
              </a:rPr>
              <a:t>NHIỄM</a:t>
            </a:r>
          </a:p>
          <a:p>
            <a:pPr marL="566738"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0000FF"/>
                </a:solidFill>
                <a:latin typeface="Arial" charset="0"/>
              </a:rPr>
              <a:t>Chương </a:t>
            </a:r>
            <a:r>
              <a:rPr lang="nl-NL" sz="2200" b="1" kern="0">
                <a:solidFill>
                  <a:srgbClr val="0000FF"/>
                </a:solidFill>
                <a:latin typeface="Arial" charset="0"/>
              </a:rPr>
              <a:t>3. KIỂM DỊCH Y TẾ BIÊN </a:t>
            </a:r>
            <a:r>
              <a:rPr lang="nl-NL" sz="2200" b="1" kern="0" smtClean="0">
                <a:solidFill>
                  <a:srgbClr val="0000FF"/>
                </a:solidFill>
                <a:latin typeface="Arial" charset="0"/>
              </a:rPr>
              <a:t>GIỚI</a:t>
            </a:r>
          </a:p>
          <a:p>
            <a:pPr marL="566738"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FF0066"/>
                </a:solidFill>
                <a:latin typeface="Arial" charset="0"/>
              </a:rPr>
              <a:t>Chương </a:t>
            </a:r>
            <a:r>
              <a:rPr lang="nl-NL" sz="2200" b="1" kern="0">
                <a:solidFill>
                  <a:srgbClr val="FF0066"/>
                </a:solidFill>
                <a:latin typeface="Arial" charset="0"/>
              </a:rPr>
              <a:t>4. CHỐNG </a:t>
            </a:r>
            <a:r>
              <a:rPr lang="nl-NL" sz="2200" b="1" kern="0" smtClean="0">
                <a:solidFill>
                  <a:srgbClr val="FF0066"/>
                </a:solidFill>
                <a:latin typeface="Arial" charset="0"/>
              </a:rPr>
              <a:t>DỊCH</a:t>
            </a:r>
          </a:p>
          <a:p>
            <a:pPr marL="566738"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FF0066"/>
                </a:solidFill>
                <a:latin typeface="Arial" charset="0"/>
              </a:rPr>
              <a:t>Chương </a:t>
            </a:r>
            <a:r>
              <a:rPr lang="nl-NL" sz="2200" b="1" kern="0">
                <a:solidFill>
                  <a:srgbClr val="FF0066"/>
                </a:solidFill>
                <a:latin typeface="Arial" charset="0"/>
              </a:rPr>
              <a:t>5. CÁC ĐIỀU KIỆN BẢO ĐẢM ĐỂ PHÒNG, CHỐNG BỆNH TRUYỀN </a:t>
            </a:r>
            <a:r>
              <a:rPr lang="nl-NL" sz="2200" b="1" kern="0" smtClean="0">
                <a:solidFill>
                  <a:srgbClr val="FF0066"/>
                </a:solidFill>
                <a:latin typeface="Arial" charset="0"/>
              </a:rPr>
              <a:t>NHIỄM</a:t>
            </a:r>
          </a:p>
          <a:p>
            <a:pPr marL="566738"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0000FF"/>
                </a:solidFill>
                <a:latin typeface="Arial" charset="0"/>
              </a:rPr>
              <a:t>Chương </a:t>
            </a:r>
            <a:r>
              <a:rPr lang="nl-NL" sz="2200" b="1" kern="0">
                <a:solidFill>
                  <a:srgbClr val="0000FF"/>
                </a:solidFill>
                <a:latin typeface="Arial" charset="0"/>
              </a:rPr>
              <a:t>6. ĐIỀU KHOẢN THI </a:t>
            </a:r>
            <a:r>
              <a:rPr lang="nl-NL" sz="2200" b="1" kern="0" smtClean="0">
                <a:solidFill>
                  <a:srgbClr val="0000FF"/>
                </a:solidFill>
                <a:latin typeface="Arial" charset="0"/>
              </a:rPr>
              <a:t>HÀNH</a:t>
            </a: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smtClean="0">
                <a:solidFill>
                  <a:srgbClr val="FF0000"/>
                </a:solidFill>
                <a:latin typeface="Arial" panose="020B0604020202020204" pitchFamily="34" charset="0"/>
                <a:cs typeface="Arial" panose="020B0604020202020204" pitchFamily="34" charset="0"/>
              </a:rPr>
              <a:t>BỐ CỤC CỦA LUẬT</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008000"/>
                </a:solidFill>
                <a:latin typeface="Arial" charset="0"/>
              </a:rPr>
              <a:t>(06 </a:t>
            </a:r>
            <a:r>
              <a:rPr lang="en-US" sz="2200" b="1">
                <a:solidFill>
                  <a:srgbClr val="008000"/>
                </a:solidFill>
                <a:latin typeface="Arial" charset="0"/>
              </a:rPr>
              <a:t>c</a:t>
            </a:r>
            <a:r>
              <a:rPr lang="vi-VN" sz="2200" b="1">
                <a:solidFill>
                  <a:srgbClr val="008000"/>
                </a:solidFill>
                <a:latin typeface="Arial" charset="0"/>
              </a:rPr>
              <a:t>hương </a:t>
            </a:r>
            <a:r>
              <a:rPr lang="en-US" sz="2200" b="1">
                <a:solidFill>
                  <a:srgbClr val="008000"/>
                </a:solidFill>
                <a:latin typeface="Arial" charset="0"/>
              </a:rPr>
              <a:t>với </a:t>
            </a:r>
            <a:r>
              <a:rPr lang="en-US" sz="2200" b="1" smtClean="0">
                <a:solidFill>
                  <a:srgbClr val="008000"/>
                </a:solidFill>
                <a:latin typeface="Arial" charset="0"/>
              </a:rPr>
              <a:t>64 </a:t>
            </a:r>
            <a:r>
              <a:rPr lang="en-US" sz="2200" b="1">
                <a:solidFill>
                  <a:srgbClr val="008000"/>
                </a:solidFill>
                <a:latin typeface="Arial" charset="0"/>
              </a:rPr>
              <a:t>điều)</a:t>
            </a:r>
          </a:p>
        </p:txBody>
      </p:sp>
    </p:spTree>
    <p:extLst>
      <p:ext uri="{BB962C8B-B14F-4D97-AF65-F5344CB8AC3E}">
        <p14:creationId xmlns:p14="http://schemas.microsoft.com/office/powerpoint/2010/main" val="879509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43363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a:solidFill>
                  <a:srgbClr val="0000FF"/>
                </a:solidFill>
                <a:latin typeface="Arial" panose="020B0604020202020204" pitchFamily="34" charset="0"/>
                <a:cs typeface="Arial" panose="020B0604020202020204" pitchFamily="34" charset="0"/>
              </a:rPr>
              <a:t>Xem các video clip về cách thức hoạt động </a:t>
            </a:r>
            <a:r>
              <a:rPr lang="en-US" sz="2500" b="1" kern="0">
                <a:solidFill>
                  <a:srgbClr val="0000FF"/>
                </a:solidFill>
                <a:latin typeface="Arial" panose="020B0604020202020204" pitchFamily="34" charset="0"/>
                <a:cs typeface="Arial" panose="020B0604020202020204" pitchFamily="34" charset="0"/>
              </a:rPr>
              <a:t>của </a:t>
            </a:r>
            <a:r>
              <a:rPr lang="en-US" sz="2500" b="1" kern="0" smtClean="0">
                <a:solidFill>
                  <a:srgbClr val="0000FF"/>
                </a:solidFill>
                <a:latin typeface="Arial" panose="020B0604020202020204" pitchFamily="34" charset="0"/>
                <a:cs typeface="Arial" panose="020B0604020202020204" pitchFamily="34" charset="0"/>
              </a:rPr>
              <a:t/>
            </a:r>
            <a:br>
              <a:rPr lang="en-US" sz="2500" b="1" kern="0" smtClean="0">
                <a:solidFill>
                  <a:srgbClr val="0000FF"/>
                </a:solidFill>
                <a:latin typeface="Arial" panose="020B0604020202020204" pitchFamily="34" charset="0"/>
                <a:cs typeface="Arial" panose="020B0604020202020204" pitchFamily="34" charset="0"/>
              </a:rPr>
            </a:br>
            <a:r>
              <a:rPr lang="en-US" sz="2500" b="1" kern="0" smtClean="0">
                <a:solidFill>
                  <a:srgbClr val="0000FF"/>
                </a:solidFill>
                <a:latin typeface="Arial" panose="020B0604020202020204" pitchFamily="34" charset="0"/>
                <a:cs typeface="Arial" panose="020B0604020202020204" pitchFamily="34" charset="0"/>
              </a:rPr>
              <a:t>P</a:t>
            </a:r>
            <a:r>
              <a:rPr lang="vi-VN" sz="2500" b="1" kern="0" smtClean="0">
                <a:solidFill>
                  <a:srgbClr val="0000FF"/>
                </a:solidFill>
                <a:latin typeface="Arial" panose="020B0604020202020204" pitchFamily="34" charset="0"/>
                <a:cs typeface="Arial" panose="020B0604020202020204" pitchFamily="34" charset="0"/>
              </a:rPr>
              <a:t>hòng </a:t>
            </a:r>
            <a:r>
              <a:rPr lang="vi-VN" sz="2500" b="1" kern="0">
                <a:solidFill>
                  <a:srgbClr val="0000FF"/>
                </a:solidFill>
                <a:latin typeface="Arial" panose="020B0604020202020204" pitchFamily="34" charset="0"/>
                <a:cs typeface="Arial" panose="020B0604020202020204" pitchFamily="34" charset="0"/>
              </a:rPr>
              <a:t>thí nghiệm an toàn sinh học cấp độ 4 (BSL-4)</a:t>
            </a:r>
            <a:endParaRPr lang="en-US" sz="25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4436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Mục </a:t>
            </a:r>
            <a:r>
              <a:rPr lang="vi-VN" sz="2500" b="1">
                <a:solidFill>
                  <a:srgbClr val="FF0000"/>
                </a:solidFill>
                <a:latin typeface="Arial" panose="020B0604020202020204" pitchFamily="34" charset="0"/>
                <a:cs typeface="Arial" panose="020B0604020202020204" pitchFamily="34" charset="0"/>
              </a:rPr>
              <a:t>5: SỬ DỤNG VẮC XIN, SINH PHẨM Y TẾ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vi-VN" sz="2500" b="1" smtClean="0">
                <a:solidFill>
                  <a:srgbClr val="FF0000"/>
                </a:solidFill>
                <a:latin typeface="Arial" panose="020B0604020202020204" pitchFamily="34" charset="0"/>
                <a:cs typeface="Arial" panose="020B0604020202020204" pitchFamily="34" charset="0"/>
              </a:rPr>
              <a:t>PHÒNG </a:t>
            </a:r>
            <a:r>
              <a:rPr lang="vi-VN" sz="2500" b="1">
                <a:solidFill>
                  <a:srgbClr val="FF0000"/>
                </a:solidFill>
                <a:latin typeface="Arial" panose="020B0604020202020204" pitchFamily="34" charset="0"/>
                <a:cs typeface="Arial" panose="020B0604020202020204" pitchFamily="34" charset="0"/>
              </a:rPr>
              <a:t>BỆNH</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mtClean="0">
                <a:solidFill>
                  <a:srgbClr val="FF0066"/>
                </a:solidFill>
                <a:latin typeface="Arial" charset="0"/>
              </a:rPr>
              <a:t>Điều </a:t>
            </a:r>
            <a:r>
              <a:rPr lang="vi-VN" sz="2300" b="1" kern="0">
                <a:solidFill>
                  <a:srgbClr val="FF0066"/>
                </a:solidFill>
                <a:latin typeface="Arial" charset="0"/>
              </a:rPr>
              <a:t>27. Nguyên tắc sử dụng vắc xin, sinh phẩm y </a:t>
            </a:r>
            <a:r>
              <a:rPr lang="vi-VN" sz="2300" b="1" kern="0" smtClean="0">
                <a:solidFill>
                  <a:srgbClr val="FF0066"/>
                </a:solidFill>
                <a:latin typeface="Arial" charset="0"/>
              </a:rPr>
              <a:t>tế</a:t>
            </a:r>
            <a:endParaRPr lang="en-US" sz="23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Vắc </a:t>
            </a:r>
            <a:r>
              <a:rPr lang="vi-VN" sz="2300" b="1" kern="0">
                <a:solidFill>
                  <a:srgbClr val="0000FF"/>
                </a:solidFill>
                <a:latin typeface="Arial" charset="0"/>
              </a:rPr>
              <a:t>xin, sinh phẩm y tế được sử dụng phải bảo đảm các điều kiện quy định tại Điều 36 của Luật </a:t>
            </a:r>
            <a:r>
              <a:rPr lang="vi-VN" sz="2300" b="1" kern="0" smtClean="0">
                <a:solidFill>
                  <a:srgbClr val="0000FF"/>
                </a:solidFill>
                <a:latin typeface="Arial" charset="0"/>
              </a:rPr>
              <a:t>Dược.</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Vắc </a:t>
            </a:r>
            <a:r>
              <a:rPr lang="vi-VN" sz="2300" b="1" kern="0">
                <a:solidFill>
                  <a:srgbClr val="0000FF"/>
                </a:solidFill>
                <a:latin typeface="Arial" charset="0"/>
              </a:rPr>
              <a:t>xin, sinh phẩm y tế được sử dụng theo </a:t>
            </a:r>
            <a:r>
              <a:rPr lang="vi-VN" sz="2300" b="1" kern="0">
                <a:solidFill>
                  <a:srgbClr val="FF0066"/>
                </a:solidFill>
                <a:latin typeface="Arial" charset="0"/>
              </a:rPr>
              <a:t>hình thức tự nguyện hoặc bắt </a:t>
            </a:r>
            <a:r>
              <a:rPr lang="vi-VN" sz="2300" b="1" kern="0" smtClean="0">
                <a:solidFill>
                  <a:srgbClr val="FF0066"/>
                </a:solidFill>
                <a:latin typeface="Arial" charset="0"/>
              </a:rPr>
              <a:t>buộc.</a:t>
            </a:r>
            <a:endParaRPr lang="en-US" sz="23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Vắc </a:t>
            </a:r>
            <a:r>
              <a:rPr lang="vi-VN" sz="2300" b="1" kern="0">
                <a:solidFill>
                  <a:srgbClr val="0000FF"/>
                </a:solidFill>
                <a:latin typeface="Arial" charset="0"/>
              </a:rPr>
              <a:t>xin, sinh phẩm y tế phải được sử dụng đúng mục đích, đối tượng, thời gian, chủng loại và quy trình kỹ thuật sử </a:t>
            </a:r>
            <a:r>
              <a:rPr lang="vi-VN" sz="2300" b="1" kern="0" smtClean="0">
                <a:solidFill>
                  <a:srgbClr val="0000FF"/>
                </a:solidFill>
                <a:latin typeface="Arial" charset="0"/>
              </a:rPr>
              <a:t>dụng.</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Vắc </a:t>
            </a:r>
            <a:r>
              <a:rPr lang="vi-VN" sz="2300" b="1" kern="0">
                <a:solidFill>
                  <a:srgbClr val="0000FF"/>
                </a:solidFill>
                <a:latin typeface="Arial" charset="0"/>
              </a:rPr>
              <a:t>xin, sinh phẩm y tế phải được sử dụng tại các cơ sở y tế có đủ điều kiện</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260356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29. Sử dụng vắc xin, sinh phẩm y tế bắt buộc</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Người </a:t>
            </a:r>
            <a:r>
              <a:rPr lang="vi-VN" sz="2000" b="1" kern="0">
                <a:solidFill>
                  <a:srgbClr val="FF0066"/>
                </a:solidFill>
                <a:latin typeface="Arial" charset="0"/>
              </a:rPr>
              <a:t>có nguy cơ mắc bệnh truyền nhiễm tại vùng có dịch và đến vùng có dịch </a:t>
            </a:r>
            <a:r>
              <a:rPr lang="vi-VN" sz="2000" b="1" kern="0">
                <a:solidFill>
                  <a:srgbClr val="0000FF"/>
                </a:solidFill>
                <a:latin typeface="Arial" charset="0"/>
              </a:rPr>
              <a:t>bắt buộc phải sử dụng vắc xin, sinh phẩm y tế đối với các bệnh có vắc xin, sinh phẩm y tế phòng </a:t>
            </a:r>
            <a:r>
              <a:rPr lang="vi-VN" sz="2000" b="1" kern="0" smtClean="0">
                <a:solidFill>
                  <a:srgbClr val="0000FF"/>
                </a:solidFill>
                <a:latin typeface="Arial" charset="0"/>
              </a:rPr>
              <a:t>bệnh.</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Trẻ </a:t>
            </a:r>
            <a:r>
              <a:rPr lang="vi-VN" sz="2000" b="1" kern="0">
                <a:solidFill>
                  <a:srgbClr val="0000FF"/>
                </a:solidFill>
                <a:latin typeface="Arial" charset="0"/>
              </a:rPr>
              <a:t>em, phụ nữ có thai phải sử dụng vắc xin, sinh phẩm y tế bắt buộc đối với các bệnh truyền nhiễm thuộc Chương trình tiêm chủng mở </a:t>
            </a:r>
            <a:r>
              <a:rPr lang="vi-VN" sz="2000" b="1" kern="0" smtClean="0">
                <a:solidFill>
                  <a:srgbClr val="0000FF"/>
                </a:solidFill>
                <a:latin typeface="Arial" charset="0"/>
              </a:rPr>
              <a:t>rộng.</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Cha</a:t>
            </a:r>
            <a:r>
              <a:rPr lang="vi-VN" sz="2000" b="1" kern="0">
                <a:solidFill>
                  <a:srgbClr val="0000FF"/>
                </a:solidFill>
                <a:latin typeface="Arial" charset="0"/>
              </a:rPr>
              <a:t>, mẹ hoặc người giám hộ của trẻ em và mọi người dân có trách nhiệm thực hiện yêu cầu của cơ sở y tế có thẩm quyền trong việc sử dụng vắc xin, sinh phẩm y tế bắt </a:t>
            </a:r>
            <a:r>
              <a:rPr lang="vi-VN" sz="2000" b="1" kern="0" smtClean="0">
                <a:solidFill>
                  <a:srgbClr val="0000FF"/>
                </a:solidFill>
                <a:latin typeface="Arial" charset="0"/>
              </a:rPr>
              <a:t>buộc.</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Miễn </a:t>
            </a:r>
            <a:r>
              <a:rPr lang="vi-VN" sz="2000" b="1" kern="0">
                <a:solidFill>
                  <a:srgbClr val="FF0066"/>
                </a:solidFill>
                <a:latin typeface="Arial" charset="0"/>
              </a:rPr>
              <a:t>phí sử dụng vắc xin, sinh phẩm y tế bắt buộc trong các trường hợp </a:t>
            </a:r>
            <a:r>
              <a:rPr lang="vi-VN" sz="2000" b="1" kern="0" smtClean="0">
                <a:solidFill>
                  <a:srgbClr val="FF0066"/>
                </a:solidFill>
                <a:latin typeface="Arial" charset="0"/>
              </a:rPr>
              <a:t>sau:</a:t>
            </a:r>
            <a:endParaRPr lang="en-US" sz="2000" b="1" kern="0" smtClean="0">
              <a:solidFill>
                <a:srgbClr val="FF0066"/>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Người </a:t>
            </a:r>
            <a:r>
              <a:rPr lang="vi-VN" sz="2000" b="1" kern="0">
                <a:solidFill>
                  <a:srgbClr val="0000FF"/>
                </a:solidFill>
                <a:latin typeface="Arial" charset="0"/>
              </a:rPr>
              <a:t>có nguy cơ mắc bệnh truyền nhiễm tại vùng có </a:t>
            </a:r>
            <a:r>
              <a:rPr lang="vi-VN" sz="2000" b="1" kern="0" smtClean="0">
                <a:solidFill>
                  <a:srgbClr val="0000FF"/>
                </a:solidFill>
                <a:latin typeface="Arial" charset="0"/>
              </a:rPr>
              <a:t>dịch;</a:t>
            </a:r>
            <a:endParaRPr lang="en-US" sz="20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2000" b="1" kern="0" spc="-50" smtClean="0">
                <a:solidFill>
                  <a:srgbClr val="0000FF"/>
                </a:solidFill>
                <a:latin typeface="Arial" charset="0"/>
              </a:rPr>
              <a:t>Người </a:t>
            </a:r>
            <a:r>
              <a:rPr lang="vi-VN" sz="2000" b="1" kern="0" spc="-50">
                <a:solidFill>
                  <a:srgbClr val="0000FF"/>
                </a:solidFill>
                <a:latin typeface="Arial" charset="0"/>
              </a:rPr>
              <a:t>được cơ quan nhà nước có thẩm quyền cử đến vùng có </a:t>
            </a:r>
            <a:r>
              <a:rPr lang="vi-VN" sz="2000" b="1" kern="0" spc="-50" smtClean="0">
                <a:solidFill>
                  <a:srgbClr val="0000FF"/>
                </a:solidFill>
                <a:latin typeface="Arial" charset="0"/>
              </a:rPr>
              <a:t>dịch;</a:t>
            </a:r>
            <a:endParaRPr lang="en-US" sz="2000" b="1" kern="0" spc="-5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Các </a:t>
            </a:r>
            <a:r>
              <a:rPr lang="vi-VN" sz="2000" b="1" kern="0">
                <a:solidFill>
                  <a:srgbClr val="0000FF"/>
                </a:solidFill>
                <a:latin typeface="Arial" charset="0"/>
              </a:rPr>
              <a:t>đối tượng quy định tại khoản 2 Điều này</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6382280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8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Mục </a:t>
            </a:r>
            <a:r>
              <a:rPr lang="vi-VN" sz="2400" b="1">
                <a:solidFill>
                  <a:srgbClr val="FF0000"/>
                </a:solidFill>
                <a:latin typeface="Arial" panose="020B0604020202020204" pitchFamily="34" charset="0"/>
                <a:cs typeface="Arial" panose="020B0604020202020204" pitchFamily="34" charset="0"/>
              </a:rPr>
              <a:t>6: PHÒNG LÂY NHIỄM BỆNH TRUYỀN NHIỄM TẠI CƠ SỞ KHÁM BỆNH, CHỮA BỆNH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31. Biện pháp phòng lây nhiễm bệnh truyền nhiễm tại cơ sở khám bệnh, chữa bệnh</a:t>
            </a:r>
            <a:endParaRPr lang="en-US" sz="2200" b="1" ker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Cách </a:t>
            </a:r>
            <a:r>
              <a:rPr lang="vi-VN" sz="2200" b="1" kern="0">
                <a:solidFill>
                  <a:srgbClr val="0000FF"/>
                </a:solidFill>
                <a:latin typeface="Arial" charset="0"/>
              </a:rPr>
              <a:t>ly người mắc bệnh truyền </a:t>
            </a:r>
            <a:r>
              <a:rPr lang="vi-VN" sz="2200" b="1" kern="0" smtClean="0">
                <a:solidFill>
                  <a:srgbClr val="0000FF"/>
                </a:solidFill>
                <a:latin typeface="Arial" charset="0"/>
              </a:rPr>
              <a:t>nhiễm.</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Diệt </a:t>
            </a:r>
            <a:r>
              <a:rPr lang="vi-VN" sz="2200" b="1" kern="0">
                <a:solidFill>
                  <a:srgbClr val="0000FF"/>
                </a:solidFill>
                <a:latin typeface="Arial" charset="0"/>
              </a:rPr>
              <a:t>khuẩn, khử trùng môi trường và xử lý chất thải tại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cơ </a:t>
            </a:r>
            <a:r>
              <a:rPr lang="vi-VN" sz="2200" b="1" kern="0">
                <a:solidFill>
                  <a:srgbClr val="0000FF"/>
                </a:solidFill>
                <a:latin typeface="Arial" charset="0"/>
              </a:rPr>
              <a:t>sở khám bệnh, chữa </a:t>
            </a:r>
            <a:r>
              <a:rPr lang="vi-VN" sz="2200" b="1" kern="0" smtClean="0">
                <a:solidFill>
                  <a:srgbClr val="0000FF"/>
                </a:solidFill>
                <a:latin typeface="Arial" charset="0"/>
              </a:rPr>
              <a:t>bệnh.</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Phòng </a:t>
            </a:r>
            <a:r>
              <a:rPr lang="vi-VN" sz="2200" b="1" kern="0">
                <a:solidFill>
                  <a:srgbClr val="0000FF"/>
                </a:solidFill>
                <a:latin typeface="Arial" charset="0"/>
              </a:rPr>
              <a:t>hộ cá nhân, vệ sinh cá </a:t>
            </a:r>
            <a:r>
              <a:rPr lang="vi-VN" sz="2200" b="1" kern="0" smtClean="0">
                <a:solidFill>
                  <a:srgbClr val="0000FF"/>
                </a:solidFill>
                <a:latin typeface="Arial" charset="0"/>
              </a:rPr>
              <a:t>nhân.</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Các </a:t>
            </a:r>
            <a:r>
              <a:rPr lang="vi-VN" sz="2200" b="1" kern="0">
                <a:solidFill>
                  <a:srgbClr val="0000FF"/>
                </a:solidFill>
                <a:latin typeface="Arial" charset="0"/>
              </a:rPr>
              <a:t>biện pháp chuyên môn khác theo quy định của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pháp </a:t>
            </a:r>
            <a:r>
              <a:rPr lang="vi-VN" sz="2200" b="1" kern="0">
                <a:solidFill>
                  <a:srgbClr val="0000FF"/>
                </a:solidFill>
                <a:latin typeface="Arial" charset="0"/>
              </a:rPr>
              <a:t>luật</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0911592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32. Trách nhiệm của cơ sở khám bệnh, chữa bệnh trong phòng lây nhiễm bệnh truyền nhiễm</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Thực </a:t>
            </a:r>
            <a:r>
              <a:rPr lang="vi-VN" sz="2000" b="1" kern="0">
                <a:solidFill>
                  <a:srgbClr val="FF0066"/>
                </a:solidFill>
                <a:latin typeface="Arial" charset="0"/>
              </a:rPr>
              <a:t>hiện các biện pháp cách ly phù hợp </a:t>
            </a:r>
            <a:r>
              <a:rPr lang="vi-VN" sz="2000" b="1" kern="0">
                <a:solidFill>
                  <a:srgbClr val="0000FF"/>
                </a:solidFill>
                <a:latin typeface="Arial" charset="0"/>
              </a:rPr>
              <a:t>theo từng nhóm bệnh; chăm sóc toàn diện người mắc bệnh truyền nhiễm. Trường hợp người bệnh không thực hiện yêu cầu cách ly của cơ sở khám bệnh, chữa bệnh thì bị </a:t>
            </a:r>
            <a:r>
              <a:rPr lang="vi-VN" sz="2000" b="1" kern="0">
                <a:solidFill>
                  <a:srgbClr val="FF0066"/>
                </a:solidFill>
                <a:latin typeface="Arial" charset="0"/>
              </a:rPr>
              <a:t>áp dụng biện pháp cưỡng chế cách ly </a:t>
            </a:r>
            <a:r>
              <a:rPr lang="vi-VN" sz="2000" b="1" kern="0">
                <a:solidFill>
                  <a:srgbClr val="0000FF"/>
                </a:solidFill>
                <a:latin typeface="Arial" charset="0"/>
              </a:rPr>
              <a:t>theo quy định của Chính </a:t>
            </a:r>
            <a:r>
              <a:rPr lang="vi-VN" sz="2000" b="1" kern="0" smtClean="0">
                <a:solidFill>
                  <a:srgbClr val="0000FF"/>
                </a:solidFill>
                <a:latin typeface="Arial" charset="0"/>
              </a:rPr>
              <a:t>phủ.</a:t>
            </a:r>
            <a:endParaRPr lang="en-US" sz="20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Tổ </a:t>
            </a:r>
            <a:r>
              <a:rPr lang="vi-VN" sz="2000" b="1" kern="0">
                <a:solidFill>
                  <a:srgbClr val="0000FF"/>
                </a:solidFill>
                <a:latin typeface="Arial" charset="0"/>
              </a:rPr>
              <a:t>chức thực hiện các biện pháp diệt khuẩn, khử trùng môi trường và xử lý chất thải tại cơ sở khám bệnh, chữa </a:t>
            </a:r>
            <a:r>
              <a:rPr lang="vi-VN" sz="2000" b="1" kern="0" smtClean="0">
                <a:solidFill>
                  <a:srgbClr val="0000FF"/>
                </a:solidFill>
                <a:latin typeface="Arial" charset="0"/>
              </a:rPr>
              <a:t>bệnh.</a:t>
            </a:r>
            <a:endParaRPr lang="en-US" sz="20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Bảo </a:t>
            </a:r>
            <a:r>
              <a:rPr lang="vi-VN" sz="2000" b="1" kern="0">
                <a:solidFill>
                  <a:srgbClr val="0000FF"/>
                </a:solidFill>
                <a:latin typeface="Arial" charset="0"/>
              </a:rPr>
              <a:t>đảm trang phục phòng hộ, điều kiện vệ sinh cá nhân cho thầy thuốc, nhân viên y tế, người bệnh và người nhà người </a:t>
            </a:r>
            <a:r>
              <a:rPr lang="vi-VN" sz="2000" b="1" kern="0" smtClean="0">
                <a:solidFill>
                  <a:srgbClr val="0000FF"/>
                </a:solidFill>
                <a:latin typeface="Arial" charset="0"/>
              </a:rPr>
              <a:t>bệnh.</a:t>
            </a:r>
            <a:endParaRPr lang="en-US" sz="20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pc="-10" smtClean="0">
                <a:solidFill>
                  <a:srgbClr val="0000FF"/>
                </a:solidFill>
                <a:latin typeface="Arial" charset="0"/>
              </a:rPr>
              <a:t>Theo </a:t>
            </a:r>
            <a:r>
              <a:rPr lang="vi-VN" sz="2000" b="1" kern="0" spc="-10">
                <a:solidFill>
                  <a:srgbClr val="0000FF"/>
                </a:solidFill>
                <a:latin typeface="Arial" charset="0"/>
              </a:rPr>
              <a:t>dõi sức khỏe của thầy thuốc, nhân viên y tế trực tiếp tham gia chăm sóc, điều trị người mắc bệnh truyền nhiễm thuộc nhóm </a:t>
            </a:r>
            <a:r>
              <a:rPr lang="vi-VN" sz="2000" b="1" kern="0" spc="-10" smtClean="0">
                <a:solidFill>
                  <a:srgbClr val="0000FF"/>
                </a:solidFill>
                <a:latin typeface="Arial" charset="0"/>
              </a:rPr>
              <a:t>A.</a:t>
            </a:r>
            <a:endParaRPr lang="en-US" sz="2000" b="1" kern="0" spc="-1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Thông </a:t>
            </a:r>
            <a:r>
              <a:rPr lang="vi-VN" sz="2000" b="1" kern="0">
                <a:solidFill>
                  <a:srgbClr val="0000FF"/>
                </a:solidFill>
                <a:latin typeface="Arial" charset="0"/>
              </a:rPr>
              <a:t>báo thông tin liên quan đến người mắc bệnh truyền nhiễm cho cơ quan y tế dự phòng cùng </a:t>
            </a:r>
            <a:r>
              <a:rPr lang="vi-VN" sz="2000" b="1" kern="0" smtClean="0">
                <a:solidFill>
                  <a:srgbClr val="0000FF"/>
                </a:solidFill>
                <a:latin typeface="Arial" charset="0"/>
              </a:rPr>
              <a:t>cấp.</a:t>
            </a:r>
            <a:endParaRPr lang="en-US" sz="20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Thực </a:t>
            </a:r>
            <a:r>
              <a:rPr lang="vi-VN" sz="2000" b="1" kern="0">
                <a:solidFill>
                  <a:srgbClr val="0000FF"/>
                </a:solidFill>
                <a:latin typeface="Arial" charset="0"/>
              </a:rPr>
              <a:t>hiện các biện pháp chuyên môn khác theo quy định của pháp luật</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11154476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08000"/>
              </a:lnSpc>
              <a:spcBef>
                <a:spcPts val="800"/>
              </a:spcBef>
              <a:spcAft>
                <a:spcPts val="0"/>
              </a:spcAft>
              <a:defRPr/>
            </a:pPr>
            <a:r>
              <a:rPr lang="vi-VN" sz="2000" b="1" smtClean="0">
                <a:solidFill>
                  <a:srgbClr val="FF0000"/>
                </a:solidFill>
                <a:latin typeface="Arial" panose="020B0604020202020204" pitchFamily="34" charset="0"/>
                <a:cs typeface="Arial" panose="020B0604020202020204" pitchFamily="34" charset="0"/>
              </a:rPr>
              <a:t>Điều </a:t>
            </a:r>
            <a:r>
              <a:rPr lang="vi-VN" sz="2000" b="1">
                <a:solidFill>
                  <a:srgbClr val="FF0000"/>
                </a:solidFill>
                <a:latin typeface="Arial" panose="020B0604020202020204" pitchFamily="34" charset="0"/>
                <a:cs typeface="Arial" panose="020B0604020202020204" pitchFamily="34" charset="0"/>
              </a:rPr>
              <a:t>34. Trách nhiệm của người bệnh, người nhà người bệnh trong phòng lây nhiễm bệnh truyền nhiễm tại cơ sở khám bệnh, chữa bệnh</a:t>
            </a:r>
            <a:endParaRPr lang="en-US" sz="20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Người </a:t>
            </a:r>
            <a:r>
              <a:rPr lang="vi-VN" sz="2200" b="1" kern="0">
                <a:solidFill>
                  <a:srgbClr val="0000FF"/>
                </a:solidFill>
                <a:latin typeface="Arial" charset="0"/>
              </a:rPr>
              <a:t>bệnh có trách </a:t>
            </a:r>
            <a:r>
              <a:rPr lang="vi-VN" sz="2200" b="1" kern="0" smtClean="0">
                <a:solidFill>
                  <a:srgbClr val="0000FF"/>
                </a:solidFill>
                <a:latin typeface="Arial" charset="0"/>
              </a:rPr>
              <a:t>nhiệm:</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Khai </a:t>
            </a:r>
            <a:r>
              <a:rPr lang="vi-VN" sz="2200" b="1" kern="0">
                <a:solidFill>
                  <a:srgbClr val="0000FF"/>
                </a:solidFill>
                <a:latin typeface="Arial" charset="0"/>
              </a:rPr>
              <a:t>báo trung thực diễn biến </a:t>
            </a:r>
            <a:r>
              <a:rPr lang="vi-VN" sz="2200" b="1" kern="0" smtClean="0">
                <a:solidFill>
                  <a:srgbClr val="0000FF"/>
                </a:solidFill>
                <a:latin typeface="Arial" charset="0"/>
              </a:rPr>
              <a:t>bệnh;</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Tuân </a:t>
            </a:r>
            <a:r>
              <a:rPr lang="vi-VN" sz="2200" b="1" kern="0">
                <a:solidFill>
                  <a:srgbClr val="0000FF"/>
                </a:solidFill>
                <a:latin typeface="Arial" charset="0"/>
              </a:rPr>
              <a:t>thủ chỉ định, hướng dẫn của thầy thuốc, nhân viên y tế và nội quy, quy chế của cơ sở khám bệnh, chữa </a:t>
            </a:r>
            <a:r>
              <a:rPr lang="vi-VN" sz="2200" b="1" kern="0" smtClean="0">
                <a:solidFill>
                  <a:srgbClr val="0000FF"/>
                </a:solidFill>
                <a:latin typeface="Arial" charset="0"/>
              </a:rPr>
              <a:t>bệnh;</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Đối </a:t>
            </a:r>
            <a:r>
              <a:rPr lang="vi-VN" sz="2200" b="1" kern="0">
                <a:solidFill>
                  <a:srgbClr val="0000FF"/>
                </a:solidFill>
                <a:latin typeface="Arial" charset="0"/>
              </a:rPr>
              <a:t>với người mắc bệnh truyền nhiễm thuộc nhóm A ngay sau khi xuất viện phải đăng ký theo dõi sức khỏe với y tế xã, phường, thị trấn nơi cư </a:t>
            </a:r>
            <a:r>
              <a:rPr lang="vi-VN" sz="2200" b="1" kern="0" smtClean="0">
                <a:solidFill>
                  <a:srgbClr val="0000FF"/>
                </a:solidFill>
                <a:latin typeface="Arial" charset="0"/>
              </a:rPr>
              <a:t>trú.</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200" b="1" kern="0" smtClean="0">
                <a:solidFill>
                  <a:srgbClr val="0000FF"/>
                </a:solidFill>
                <a:latin typeface="Arial" charset="0"/>
              </a:rPr>
              <a:t>Người </a:t>
            </a:r>
            <a:r>
              <a:rPr lang="vi-VN" sz="2200" b="1" kern="0">
                <a:solidFill>
                  <a:srgbClr val="0000FF"/>
                </a:solidFill>
                <a:latin typeface="Arial" charset="0"/>
              </a:rPr>
              <a:t>nhà người bệnh có trách nhiệm thực hiện chỉ định, hướng dẫn của thầy thuốc, nhân viên y tế và nội quy, quy chế của cơ sở khám bệnh, chữa bệnh</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3670861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2384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8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a:t>
            </a:r>
            <a:r>
              <a:rPr lang="vi-VN" sz="2400" b="1" smtClean="0">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III</a:t>
            </a:r>
            <a:r>
              <a:rPr lang="en-US" sz="2400" b="1">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KIỂM DỊCH Y TẾ BIÊN GIỚI</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mtClean="0">
                <a:solidFill>
                  <a:srgbClr val="FF0000"/>
                </a:solidFill>
                <a:latin typeface="Arial" charset="0"/>
              </a:rPr>
              <a:t>Điều </a:t>
            </a:r>
            <a:r>
              <a:rPr lang="vi-VN" sz="2300" b="1" kern="0">
                <a:solidFill>
                  <a:srgbClr val="FF0000"/>
                </a:solidFill>
                <a:latin typeface="Arial" charset="0"/>
              </a:rPr>
              <a:t>35. Đối tượng và địa điểm kiểm dịch y tế biên </a:t>
            </a:r>
            <a:r>
              <a:rPr lang="vi-VN" sz="2300" b="1" kern="0" smtClean="0">
                <a:solidFill>
                  <a:srgbClr val="FF0000"/>
                </a:solidFill>
                <a:latin typeface="Arial" charset="0"/>
              </a:rPr>
              <a:t>giới</a:t>
            </a:r>
            <a:endParaRPr lang="en-US" sz="2300" b="1" kern="0" smtClean="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Đối </a:t>
            </a:r>
            <a:r>
              <a:rPr lang="vi-VN" sz="2300" b="1" kern="0">
                <a:solidFill>
                  <a:srgbClr val="0000FF"/>
                </a:solidFill>
                <a:latin typeface="Arial" charset="0"/>
              </a:rPr>
              <a:t>tượng phải kiểm dịch y tế biên giới bao </a:t>
            </a:r>
            <a:r>
              <a:rPr lang="vi-VN" sz="2300" b="1" kern="0" smtClean="0">
                <a:solidFill>
                  <a:srgbClr val="0000FF"/>
                </a:solidFill>
                <a:latin typeface="Arial" charset="0"/>
              </a:rPr>
              <a:t>gồm: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Người </a:t>
            </a:r>
            <a:r>
              <a:rPr lang="vi-VN" sz="2300" b="1" kern="0">
                <a:solidFill>
                  <a:srgbClr val="0000FF"/>
                </a:solidFill>
                <a:latin typeface="Arial" charset="0"/>
              </a:rPr>
              <a:t>nhập cảnh, xuất cảnh, quá cảnh Việt </a:t>
            </a:r>
            <a:r>
              <a:rPr lang="vi-VN" sz="2300" b="1" kern="0" smtClean="0">
                <a:solidFill>
                  <a:srgbClr val="0000FF"/>
                </a:solidFill>
                <a:latin typeface="Arial" charset="0"/>
              </a:rPr>
              <a:t>Nam;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Phương </a:t>
            </a:r>
            <a:r>
              <a:rPr lang="vi-VN" sz="2300" b="1" kern="0">
                <a:solidFill>
                  <a:srgbClr val="0000FF"/>
                </a:solidFill>
                <a:latin typeface="Arial" charset="0"/>
              </a:rPr>
              <a:t>tiện vận tải nhập cảnh, xuất cảnh, quá cảnh </a:t>
            </a:r>
            <a:r>
              <a:rPr lang="en-US" sz="2300" b="1" kern="0" smtClean="0">
                <a:solidFill>
                  <a:srgbClr val="0000FF"/>
                </a:solidFill>
                <a:latin typeface="Arial" charset="0"/>
              </a:rPr>
              <a:t/>
            </a:r>
            <a:br>
              <a:rPr lang="en-US" sz="2300" b="1" kern="0" smtClean="0">
                <a:solidFill>
                  <a:srgbClr val="0000FF"/>
                </a:solidFill>
                <a:latin typeface="Arial" charset="0"/>
              </a:rPr>
            </a:br>
            <a:r>
              <a:rPr lang="vi-VN" sz="2300" b="1" kern="0" smtClean="0">
                <a:solidFill>
                  <a:srgbClr val="0000FF"/>
                </a:solidFill>
                <a:latin typeface="Arial" charset="0"/>
              </a:rPr>
              <a:t>Việt Nam;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Hàng </a:t>
            </a:r>
            <a:r>
              <a:rPr lang="vi-VN" sz="2300" b="1" kern="0">
                <a:solidFill>
                  <a:srgbClr val="0000FF"/>
                </a:solidFill>
                <a:latin typeface="Arial" charset="0"/>
              </a:rPr>
              <a:t>hóa nhập khẩu, xuất khẩu, quá cảnh Việt </a:t>
            </a:r>
            <a:r>
              <a:rPr lang="vi-VN" sz="2300" b="1" kern="0" smtClean="0">
                <a:solidFill>
                  <a:srgbClr val="0000FF"/>
                </a:solidFill>
                <a:latin typeface="Arial" charset="0"/>
              </a:rPr>
              <a:t>Nam;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Thi </a:t>
            </a:r>
            <a:r>
              <a:rPr lang="vi-VN" sz="2300" b="1" kern="0">
                <a:solidFill>
                  <a:srgbClr val="0000FF"/>
                </a:solidFill>
                <a:latin typeface="Arial" charset="0"/>
              </a:rPr>
              <a:t>thể, hài cốt, mẫu vi sinh y học, sản phẩm sinh học, mô, bộ phận cơ thể người vận chuyển qua biên giới </a:t>
            </a:r>
            <a:r>
              <a:rPr lang="en-US" sz="2300" b="1" kern="0" smtClean="0">
                <a:solidFill>
                  <a:srgbClr val="0000FF"/>
                </a:solidFill>
                <a:latin typeface="Arial" charset="0"/>
              </a:rPr>
              <a:t/>
            </a:r>
            <a:br>
              <a:rPr lang="en-US" sz="2300" b="1" kern="0" smtClean="0">
                <a:solidFill>
                  <a:srgbClr val="0000FF"/>
                </a:solidFill>
                <a:latin typeface="Arial" charset="0"/>
              </a:rPr>
            </a:br>
            <a:r>
              <a:rPr lang="vi-VN" sz="2300" b="1" kern="0" smtClean="0">
                <a:solidFill>
                  <a:srgbClr val="0000FF"/>
                </a:solidFill>
                <a:latin typeface="Arial" charset="0"/>
              </a:rPr>
              <a:t>Việt Nam.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300" b="1" kern="0" smtClean="0">
                <a:solidFill>
                  <a:srgbClr val="0000FF"/>
                </a:solidFill>
                <a:latin typeface="Arial" charset="0"/>
              </a:rPr>
              <a:t>Kiểm </a:t>
            </a:r>
            <a:r>
              <a:rPr lang="vi-VN" sz="2300" b="1" kern="0">
                <a:solidFill>
                  <a:srgbClr val="0000FF"/>
                </a:solidFill>
                <a:latin typeface="Arial" charset="0"/>
              </a:rPr>
              <a:t>dịch y tế biên giới được thực hiện tại các cửa khẩu</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0104282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108"/>
            <a:ext cx="9144000" cy="6103783"/>
          </a:xfrm>
          <a:prstGeom prst="rect">
            <a:avLst/>
          </a:prstGeom>
        </p:spPr>
      </p:pic>
    </p:spTree>
    <p:extLst>
      <p:ext uri="{BB962C8B-B14F-4D97-AF65-F5344CB8AC3E}">
        <p14:creationId xmlns:p14="http://schemas.microsoft.com/office/powerpoint/2010/main" val="3200927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39739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518"/>
            <a:ext cx="9144000" cy="6104964"/>
          </a:xfrm>
          <a:prstGeom prst="rect">
            <a:avLst/>
          </a:prstGeom>
        </p:spPr>
      </p:pic>
    </p:spTree>
    <p:extLst>
      <p:ext uri="{BB962C8B-B14F-4D97-AF65-F5344CB8AC3E}">
        <p14:creationId xmlns:p14="http://schemas.microsoft.com/office/powerpoint/2010/main" val="30647922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36. Nội dung kiểm dịch y tế biên giới</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mj-lt"/>
              <a:buAutoNum type="arabicPeriod"/>
              <a:defRPr/>
            </a:pPr>
            <a:r>
              <a:rPr lang="vi-VN" sz="1800" b="1" kern="0" smtClean="0">
                <a:solidFill>
                  <a:srgbClr val="0000FF"/>
                </a:solidFill>
                <a:latin typeface="Arial" charset="0"/>
              </a:rPr>
              <a:t>Các </a:t>
            </a:r>
            <a:r>
              <a:rPr lang="vi-VN" sz="1800" b="1" kern="0">
                <a:solidFill>
                  <a:srgbClr val="0000FF"/>
                </a:solidFill>
                <a:latin typeface="Arial" charset="0"/>
              </a:rPr>
              <a:t>đối tượng phải kiểm dịch y tế biên giới quy định tại khoản 1 Điều 35 của Luật này phải được </a:t>
            </a:r>
            <a:r>
              <a:rPr lang="vi-VN" sz="1800" b="1" kern="0">
                <a:solidFill>
                  <a:srgbClr val="FF0066"/>
                </a:solidFill>
                <a:latin typeface="Arial" charset="0"/>
              </a:rPr>
              <a:t>khai báo y </a:t>
            </a:r>
            <a:r>
              <a:rPr lang="vi-VN" sz="1800" b="1" kern="0" smtClean="0">
                <a:solidFill>
                  <a:srgbClr val="FF0066"/>
                </a:solidFill>
                <a:latin typeface="Arial" charset="0"/>
              </a:rPr>
              <a:t>tế</a:t>
            </a:r>
            <a:r>
              <a:rPr lang="vi-VN" sz="1800" b="1" kern="0" smtClean="0">
                <a:solidFill>
                  <a:srgbClr val="0000FF"/>
                </a:solidFill>
                <a:latin typeface="Arial" charset="0"/>
              </a:rPr>
              <a:t>.</a:t>
            </a:r>
            <a:endParaRPr lang="en-US" sz="18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800" b="1" kern="0" smtClean="0">
                <a:solidFill>
                  <a:srgbClr val="FF0066"/>
                </a:solidFill>
                <a:latin typeface="Arial" charset="0"/>
              </a:rPr>
              <a:t>Kiểm </a:t>
            </a:r>
            <a:r>
              <a:rPr lang="vi-VN" sz="1800" b="1" kern="0">
                <a:solidFill>
                  <a:srgbClr val="FF0066"/>
                </a:solidFill>
                <a:latin typeface="Arial" charset="0"/>
              </a:rPr>
              <a:t>tra y tế </a:t>
            </a:r>
            <a:r>
              <a:rPr lang="vi-VN" sz="1800" b="1" kern="0">
                <a:solidFill>
                  <a:srgbClr val="0000FF"/>
                </a:solidFill>
                <a:latin typeface="Arial" charset="0"/>
              </a:rPr>
              <a:t>bao gồm kiểm tra giấy tờ liên quan đến y tế và kiểm tra thực tế. Kiểm tra thực tế được tiến hành trong trường hợp đối tượng xuất phát hoặc đi qua vùng có dịch hoặc bị nghi ngờ mắc bệnh hoặc mang tác nhân gây bệnh truyền </a:t>
            </a:r>
            <a:r>
              <a:rPr lang="vi-VN" sz="1800" b="1" kern="0" smtClean="0">
                <a:solidFill>
                  <a:srgbClr val="0000FF"/>
                </a:solidFill>
                <a:latin typeface="Arial" charset="0"/>
              </a:rPr>
              <a:t>nhiễm.</a:t>
            </a:r>
            <a:endParaRPr lang="en-US" sz="18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800" b="1" kern="0" smtClean="0">
                <a:solidFill>
                  <a:srgbClr val="FF0066"/>
                </a:solidFill>
                <a:latin typeface="Arial" charset="0"/>
              </a:rPr>
              <a:t>Xử </a:t>
            </a:r>
            <a:r>
              <a:rPr lang="vi-VN" sz="1800" b="1" kern="0">
                <a:solidFill>
                  <a:srgbClr val="FF0066"/>
                </a:solidFill>
                <a:latin typeface="Arial" charset="0"/>
              </a:rPr>
              <a:t>lý y tế </a:t>
            </a:r>
            <a:r>
              <a:rPr lang="vi-VN" sz="1800" b="1" kern="0">
                <a:solidFill>
                  <a:srgbClr val="0000FF"/>
                </a:solidFill>
                <a:latin typeface="Arial" charset="0"/>
              </a:rPr>
              <a:t>được thực hiện khi đã tiến hành kiểm tra y tế và phát hiện đối tượng phải kiểm dịch y tế có dấu hiệu mang mầm bệnh truyền nhiễm thuộc nhóm A. Trường hợp nhận được khai báo của chủ phương tiện vận tải hoặc có bằng chứng rõ ràng cho thấy trên phương tiện vận tải, người, hàng hóa có dấu hiệu mang mầm bệnh truyền nhiễm thuộc nhóm A thì phương tiện vận tải, người, hàng hóa trên phương tiện đó phải được cách ly để kiểm tra y tế trước khi làm thủ tục nhập cảnh, nhập khẩu, quá cảnh; nếu không thực hiện yêu cầu cách ly của tổ chức kiểm dịch y tế biên giới thì bị áp dụng biện pháp cưỡng chế cách </a:t>
            </a:r>
            <a:r>
              <a:rPr lang="vi-VN" sz="1800" b="1" kern="0" smtClean="0">
                <a:solidFill>
                  <a:srgbClr val="0000FF"/>
                </a:solidFill>
                <a:latin typeface="Arial" charset="0"/>
              </a:rPr>
              <a:t>ly.</a:t>
            </a:r>
            <a:endParaRPr lang="en-US" sz="18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800" b="1" kern="0" smtClean="0">
                <a:solidFill>
                  <a:srgbClr val="FF0066"/>
                </a:solidFill>
                <a:latin typeface="Arial" charset="0"/>
              </a:rPr>
              <a:t>Giám </a:t>
            </a:r>
            <a:r>
              <a:rPr lang="vi-VN" sz="1800" b="1" kern="0">
                <a:solidFill>
                  <a:srgbClr val="FF0066"/>
                </a:solidFill>
                <a:latin typeface="Arial" charset="0"/>
              </a:rPr>
              <a:t>sát bệnh truyền nhiễm </a:t>
            </a:r>
            <a:r>
              <a:rPr lang="vi-VN" sz="1800" b="1" kern="0">
                <a:solidFill>
                  <a:srgbClr val="0000FF"/>
                </a:solidFill>
                <a:latin typeface="Arial" charset="0"/>
              </a:rPr>
              <a:t>được thực hiện tại khu vực cửa khẩu theo quy định tại Mục 3 Chương II của Luật này</a:t>
            </a:r>
            <a:r>
              <a:rPr lang="vi-VN" sz="1800" b="1" kern="0" smtClean="0">
                <a:solidFill>
                  <a:srgbClr val="0000FF"/>
                </a:solidFill>
                <a:latin typeface="Arial" charset="0"/>
              </a:rPr>
              <a:t>.</a:t>
            </a:r>
            <a:endParaRPr lang="en-US" sz="1800" b="1" kern="0">
              <a:solidFill>
                <a:srgbClr val="0000FF"/>
              </a:solidFill>
              <a:latin typeface="Arial" charset="0"/>
            </a:endParaRPr>
          </a:p>
        </p:txBody>
      </p:sp>
    </p:spTree>
    <p:extLst>
      <p:ext uri="{BB962C8B-B14F-4D97-AF65-F5344CB8AC3E}">
        <p14:creationId xmlns:p14="http://schemas.microsoft.com/office/powerpoint/2010/main" val="24671030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C</a:t>
            </a:r>
            <a:r>
              <a:rPr lang="en-US" sz="2400" b="1">
                <a:solidFill>
                  <a:srgbClr val="FF0000"/>
                </a:solidFill>
                <a:latin typeface="Arial" panose="020B0604020202020204" pitchFamily="34" charset="0"/>
                <a:cs typeface="Arial" panose="020B0604020202020204" pitchFamily="34" charset="0"/>
              </a:rPr>
              <a:t>HƯƠNG</a:t>
            </a:r>
            <a:r>
              <a:rPr lang="vi-VN" sz="2400" b="1">
                <a:solidFill>
                  <a:srgbClr val="FF0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IV</a:t>
            </a:r>
            <a:r>
              <a:rPr lang="en-US" sz="2400" b="1">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CHỐNG DỊCH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Mục </a:t>
            </a:r>
            <a:r>
              <a:rPr lang="vi-VN" sz="2300" b="1" kern="0">
                <a:solidFill>
                  <a:srgbClr val="0000FF"/>
                </a:solidFill>
                <a:latin typeface="Arial" charset="0"/>
              </a:rPr>
              <a:t>1: CÔNG BỐ </a:t>
            </a:r>
            <a:r>
              <a:rPr lang="vi-VN" sz="2300" b="1" kern="0" smtClean="0">
                <a:solidFill>
                  <a:srgbClr val="0000FF"/>
                </a:solidFill>
                <a:latin typeface="Arial" charset="0"/>
              </a:rPr>
              <a:t>DỊCH</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Mục </a:t>
            </a:r>
            <a:r>
              <a:rPr lang="vi-VN" sz="2300" b="1" kern="0">
                <a:solidFill>
                  <a:srgbClr val="0000FF"/>
                </a:solidFill>
                <a:latin typeface="Arial" charset="0"/>
              </a:rPr>
              <a:t>2: BAN BỐ TÌNH TRẠNG KHẨN CẤP VỀ </a:t>
            </a:r>
            <a:r>
              <a:rPr lang="vi-VN" sz="2300" b="1" kern="0" smtClean="0">
                <a:solidFill>
                  <a:srgbClr val="0000FF"/>
                </a:solidFill>
                <a:latin typeface="Arial" charset="0"/>
              </a:rPr>
              <a:t>DỊCH</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Mục </a:t>
            </a:r>
            <a:r>
              <a:rPr lang="vi-VN" sz="2300" b="1" kern="0">
                <a:solidFill>
                  <a:srgbClr val="0000FF"/>
                </a:solidFill>
                <a:latin typeface="Arial" charset="0"/>
              </a:rPr>
              <a:t>3: CÁC BIỆN PHÁP CHỐNG </a:t>
            </a:r>
            <a:r>
              <a:rPr lang="vi-VN" sz="2300" b="1" kern="0" smtClean="0">
                <a:solidFill>
                  <a:srgbClr val="0000FF"/>
                </a:solidFill>
                <a:latin typeface="Arial" charset="0"/>
              </a:rPr>
              <a:t>DỊCH</a:t>
            </a:r>
            <a:endParaRPr lang="en-US" sz="2300" b="1" kern="0">
              <a:solidFill>
                <a:srgbClr val="0000FF"/>
              </a:solidFill>
              <a:latin typeface="Arial" charset="0"/>
            </a:endParaRPr>
          </a:p>
        </p:txBody>
      </p:sp>
    </p:spTree>
    <p:extLst>
      <p:ext uri="{BB962C8B-B14F-4D97-AF65-F5344CB8AC3E}">
        <p14:creationId xmlns:p14="http://schemas.microsoft.com/office/powerpoint/2010/main" val="1653148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Mục </a:t>
            </a:r>
            <a:r>
              <a:rPr lang="vi-VN" sz="2400" b="1">
                <a:solidFill>
                  <a:srgbClr val="FF0000"/>
                </a:solidFill>
                <a:latin typeface="Arial" panose="020B0604020202020204" pitchFamily="34" charset="0"/>
                <a:cs typeface="Arial" panose="020B0604020202020204" pitchFamily="34" charset="0"/>
              </a:rPr>
              <a:t>1: CÔNG BỐ DỊCH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1950" b="1" kern="0" spc="-40" smtClean="0">
                <a:solidFill>
                  <a:srgbClr val="FF0000"/>
                </a:solidFill>
                <a:latin typeface="Arial" charset="0"/>
              </a:rPr>
              <a:t>Điều </a:t>
            </a:r>
            <a:r>
              <a:rPr lang="vi-VN" sz="1950" b="1" kern="0" spc="-40">
                <a:solidFill>
                  <a:srgbClr val="FF0000"/>
                </a:solidFill>
                <a:latin typeface="Arial" charset="0"/>
              </a:rPr>
              <a:t>38. Nguyên tắc, thẩm quyền, thời hạn và điều kiện công bố dịch</a:t>
            </a:r>
            <a:endParaRPr lang="en-US" sz="1950" b="1" kern="0" spc="-40">
              <a:solidFill>
                <a:srgbClr val="FF0000"/>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startAt="2"/>
              <a:defRPr/>
            </a:pPr>
            <a:r>
              <a:rPr lang="vi-VN" sz="1950" b="1" kern="0" smtClean="0">
                <a:solidFill>
                  <a:srgbClr val="006600"/>
                </a:solidFill>
                <a:latin typeface="Arial" charset="0"/>
              </a:rPr>
              <a:t>Thẩm </a:t>
            </a:r>
            <a:r>
              <a:rPr lang="vi-VN" sz="1950" b="1" kern="0">
                <a:solidFill>
                  <a:srgbClr val="006600"/>
                </a:solidFill>
                <a:latin typeface="Arial" charset="0"/>
              </a:rPr>
              <a:t>quyền công bố dịch </a:t>
            </a:r>
            <a:r>
              <a:rPr lang="vi-VN" sz="1950" b="1" kern="0">
                <a:solidFill>
                  <a:srgbClr val="0000FF"/>
                </a:solidFill>
                <a:latin typeface="Arial" charset="0"/>
              </a:rPr>
              <a:t>được quy định như </a:t>
            </a:r>
            <a:r>
              <a:rPr lang="vi-VN" sz="1950" b="1" kern="0" smtClean="0">
                <a:solidFill>
                  <a:srgbClr val="0000FF"/>
                </a:solidFill>
                <a:latin typeface="Arial" charset="0"/>
              </a:rPr>
              <a:t>sau:</a:t>
            </a:r>
            <a:endParaRPr lang="en-US" sz="19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50" b="1" kern="0" smtClean="0">
                <a:solidFill>
                  <a:srgbClr val="FF0066"/>
                </a:solidFill>
                <a:latin typeface="Arial" charset="0"/>
              </a:rPr>
              <a:t>Chủ </a:t>
            </a:r>
            <a:r>
              <a:rPr lang="vi-VN" sz="1950" b="1" kern="0">
                <a:solidFill>
                  <a:srgbClr val="FF0066"/>
                </a:solidFill>
                <a:latin typeface="Arial" charset="0"/>
              </a:rPr>
              <a:t>tịch </a:t>
            </a:r>
            <a:r>
              <a:rPr lang="en-US" sz="1950" b="1" kern="0" smtClean="0">
                <a:solidFill>
                  <a:srgbClr val="FF0066"/>
                </a:solidFill>
                <a:latin typeface="Arial" charset="0"/>
              </a:rPr>
              <a:t>UBND </a:t>
            </a:r>
            <a:r>
              <a:rPr lang="vi-VN" sz="1950" b="1" kern="0" smtClean="0">
                <a:solidFill>
                  <a:srgbClr val="FF0066"/>
                </a:solidFill>
                <a:latin typeface="Arial" charset="0"/>
              </a:rPr>
              <a:t>cấp </a:t>
            </a:r>
            <a:r>
              <a:rPr lang="vi-VN" sz="1950" b="1" kern="0">
                <a:solidFill>
                  <a:srgbClr val="FF0066"/>
                </a:solidFill>
                <a:latin typeface="Arial" charset="0"/>
              </a:rPr>
              <a:t>tỉnh </a:t>
            </a:r>
            <a:r>
              <a:rPr lang="vi-VN" sz="1950" b="1" kern="0">
                <a:solidFill>
                  <a:srgbClr val="0000FF"/>
                </a:solidFill>
                <a:latin typeface="Arial" charset="0"/>
              </a:rPr>
              <a:t>công bố dịch theo đề nghị của Giám đốc Sở Y tế đối với bệnh truyền nhiễm thuộc nhóm B và nhóm </a:t>
            </a:r>
            <a:r>
              <a:rPr lang="vi-VN" sz="1950" b="1" kern="0" smtClean="0">
                <a:solidFill>
                  <a:srgbClr val="0000FF"/>
                </a:solidFill>
                <a:latin typeface="Arial" charset="0"/>
              </a:rPr>
              <a:t>C;</a:t>
            </a:r>
            <a:endParaRPr lang="en-US" sz="19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50" b="1" kern="0" smtClean="0">
                <a:solidFill>
                  <a:srgbClr val="FF0066"/>
                </a:solidFill>
                <a:latin typeface="Arial" charset="0"/>
              </a:rPr>
              <a:t>Bộ </a:t>
            </a:r>
            <a:r>
              <a:rPr lang="vi-VN" sz="1950" b="1" kern="0">
                <a:solidFill>
                  <a:srgbClr val="FF0066"/>
                </a:solidFill>
                <a:latin typeface="Arial" charset="0"/>
              </a:rPr>
              <a:t>trưởng Bộ Y tế </a:t>
            </a:r>
            <a:r>
              <a:rPr lang="vi-VN" sz="1950" b="1" kern="0">
                <a:solidFill>
                  <a:srgbClr val="0000FF"/>
                </a:solidFill>
                <a:latin typeface="Arial" charset="0"/>
              </a:rPr>
              <a:t>công bố dịch theo đề nghị của Chủ tịch </a:t>
            </a:r>
            <a:r>
              <a:rPr lang="en-US" sz="1950" b="1" kern="0" smtClean="0">
                <a:solidFill>
                  <a:srgbClr val="0000FF"/>
                </a:solidFill>
                <a:latin typeface="Arial" charset="0"/>
              </a:rPr>
              <a:t>UBND </a:t>
            </a:r>
            <a:r>
              <a:rPr lang="vi-VN" sz="1950" b="1" kern="0" smtClean="0">
                <a:solidFill>
                  <a:srgbClr val="0000FF"/>
                </a:solidFill>
                <a:latin typeface="Arial" charset="0"/>
              </a:rPr>
              <a:t>cấp </a:t>
            </a:r>
            <a:r>
              <a:rPr lang="vi-VN" sz="1950" b="1" kern="0">
                <a:solidFill>
                  <a:srgbClr val="0000FF"/>
                </a:solidFill>
                <a:latin typeface="Arial" charset="0"/>
              </a:rPr>
              <a:t>tỉnh đối với bệnh truyền nhiễm thuộc nhóm A và đối với một số bệnh truyền nhiễm thuộc nhóm B khi có từ hai tỉnh, thành phố trực thuộc trung ương trở lên đã công bố </a:t>
            </a:r>
            <a:r>
              <a:rPr lang="vi-VN" sz="1950" b="1" kern="0" smtClean="0">
                <a:solidFill>
                  <a:srgbClr val="0000FF"/>
                </a:solidFill>
                <a:latin typeface="Arial" charset="0"/>
              </a:rPr>
              <a:t>dịch;</a:t>
            </a:r>
            <a:endParaRPr lang="en-US" sz="19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950" b="1" kern="0" smtClean="0">
                <a:solidFill>
                  <a:srgbClr val="FF0066"/>
                </a:solidFill>
                <a:latin typeface="Arial" charset="0"/>
              </a:rPr>
              <a:t>Thủ </a:t>
            </a:r>
            <a:r>
              <a:rPr lang="vi-VN" sz="1950" b="1" kern="0">
                <a:solidFill>
                  <a:srgbClr val="FF0066"/>
                </a:solidFill>
                <a:latin typeface="Arial" charset="0"/>
              </a:rPr>
              <a:t>tướng Chính phủ </a:t>
            </a:r>
            <a:r>
              <a:rPr lang="vi-VN" sz="1950" b="1" kern="0">
                <a:solidFill>
                  <a:srgbClr val="0000FF"/>
                </a:solidFill>
                <a:latin typeface="Arial" charset="0"/>
              </a:rPr>
              <a:t>công bố dịch theo đề nghị của Bộ trưởng Bộ Y tế đối với bệnh truyền nhiễm thuộc nhóm A khi dịch lây lan nhanh từ tỉnh này sang tỉnh khác, ảnh hưởng nghiêm trọng đến tính mạng, sức khỏe con </a:t>
            </a:r>
            <a:r>
              <a:rPr lang="vi-VN" sz="1950" b="1" kern="0" smtClean="0">
                <a:solidFill>
                  <a:srgbClr val="0000FF"/>
                </a:solidFill>
                <a:latin typeface="Arial" charset="0"/>
              </a:rPr>
              <a:t>người.</a:t>
            </a:r>
            <a:endParaRPr lang="en-US" sz="19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startAt="3"/>
              <a:defRPr/>
            </a:pPr>
            <a:r>
              <a:rPr lang="vi-VN" sz="1950" b="1" kern="0" smtClean="0">
                <a:solidFill>
                  <a:srgbClr val="006600"/>
                </a:solidFill>
                <a:latin typeface="Arial" charset="0"/>
              </a:rPr>
              <a:t>Trong </a:t>
            </a:r>
            <a:r>
              <a:rPr lang="vi-VN" sz="1950" b="1" kern="0">
                <a:solidFill>
                  <a:srgbClr val="006600"/>
                </a:solidFill>
                <a:latin typeface="Arial" charset="0"/>
              </a:rPr>
              <a:t>thời hạn 24 giờ</a:t>
            </a:r>
            <a:r>
              <a:rPr lang="vi-VN" sz="1950" b="1" kern="0">
                <a:solidFill>
                  <a:srgbClr val="0000FF"/>
                </a:solidFill>
                <a:latin typeface="Arial" charset="0"/>
              </a:rPr>
              <a:t>, kể từ khi nhận được đề nghị công bố dịch, người có thẩm quyền quy định tại khoản 2 Điều này quyết định việc công bố dịch</a:t>
            </a:r>
            <a:r>
              <a:rPr lang="vi-VN" sz="1950" b="1" kern="0" smtClean="0">
                <a:solidFill>
                  <a:srgbClr val="0000FF"/>
                </a:solidFill>
                <a:latin typeface="Arial" charset="0"/>
              </a:rPr>
              <a:t>.</a:t>
            </a:r>
            <a:endParaRPr lang="en-US" sz="1950" b="1" kern="0">
              <a:solidFill>
                <a:srgbClr val="0000FF"/>
              </a:solidFill>
              <a:latin typeface="Arial" charset="0"/>
            </a:endParaRPr>
          </a:p>
        </p:txBody>
      </p:sp>
    </p:spTree>
    <p:extLst>
      <p:ext uri="{BB962C8B-B14F-4D97-AF65-F5344CB8AC3E}">
        <p14:creationId xmlns:p14="http://schemas.microsoft.com/office/powerpoint/2010/main" val="33637095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83549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8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Mục </a:t>
            </a:r>
            <a:r>
              <a:rPr lang="vi-VN" sz="2400" b="1">
                <a:solidFill>
                  <a:srgbClr val="FF0000"/>
                </a:solidFill>
                <a:latin typeface="Arial" panose="020B0604020202020204" pitchFamily="34" charset="0"/>
                <a:cs typeface="Arial" panose="020B0604020202020204" pitchFamily="34" charset="0"/>
              </a:rPr>
              <a:t>2: BAN BỐ TÌNH TRẠNG KHẨN CẤP VỀ DỊCH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pc="-40" smtClean="0">
                <a:solidFill>
                  <a:srgbClr val="FF0000"/>
                </a:solidFill>
                <a:latin typeface="Arial" charset="0"/>
              </a:rPr>
              <a:t>Điều </a:t>
            </a:r>
            <a:r>
              <a:rPr lang="vi-VN" sz="2200" b="1" kern="0" spc="-40">
                <a:solidFill>
                  <a:srgbClr val="FF0000"/>
                </a:solidFill>
                <a:latin typeface="Arial" charset="0"/>
              </a:rPr>
              <a:t>42. Nguyên tắc và thẩm quyền ban bố tình trạng khẩn </a:t>
            </a:r>
            <a:r>
              <a:rPr lang="vi-VN" sz="2200" b="1" kern="0" spc="-40" smtClean="0">
                <a:solidFill>
                  <a:srgbClr val="FF0000"/>
                </a:solidFill>
                <a:latin typeface="Arial" charset="0"/>
              </a:rPr>
              <a:t>cấp</a:t>
            </a:r>
            <a:r>
              <a:rPr lang="en-US" sz="2200" b="1" kern="0" spc="-40" smtClean="0">
                <a:solidFill>
                  <a:srgbClr val="FF0000"/>
                </a:solidFill>
                <a:latin typeface="Arial" charset="0"/>
              </a:rPr>
              <a:t/>
            </a:r>
            <a:br>
              <a:rPr lang="en-US" sz="2200" b="1" kern="0" spc="-40" smtClean="0">
                <a:solidFill>
                  <a:srgbClr val="FF0000"/>
                </a:solidFill>
                <a:latin typeface="Arial" charset="0"/>
              </a:rPr>
            </a:br>
            <a:r>
              <a:rPr lang="vi-VN" sz="2200" b="1" kern="0" spc="-40" smtClean="0">
                <a:solidFill>
                  <a:srgbClr val="FF0000"/>
                </a:solidFill>
                <a:latin typeface="Arial" charset="0"/>
              </a:rPr>
              <a:t>về </a:t>
            </a:r>
            <a:r>
              <a:rPr lang="vi-VN" sz="2200" b="1" kern="0" spc="-40">
                <a:solidFill>
                  <a:srgbClr val="FF0000"/>
                </a:solidFill>
                <a:latin typeface="Arial" charset="0"/>
              </a:rPr>
              <a:t>dịch</a:t>
            </a:r>
            <a:endParaRPr lang="en-US" sz="2200" b="1" kern="0" spc="-40">
              <a:solidFill>
                <a:srgbClr val="FF0000"/>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Việc </a:t>
            </a:r>
            <a:r>
              <a:rPr lang="vi-VN" sz="2100" b="1" kern="0">
                <a:solidFill>
                  <a:srgbClr val="0000FF"/>
                </a:solidFill>
                <a:latin typeface="Arial" charset="0"/>
              </a:rPr>
              <a:t>ban bố tình trạng khẩn cấp về dịch được thực hiện theo nguyên tắc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Khi </a:t>
            </a:r>
            <a:r>
              <a:rPr lang="vi-VN" sz="2100" b="1" kern="0">
                <a:solidFill>
                  <a:srgbClr val="0000FF"/>
                </a:solidFill>
                <a:latin typeface="Arial" charset="0"/>
              </a:rPr>
              <a:t>dịch lây lan nhanh trên diện rộng, đe dọa nghiêm trọng đến tính mạng, sức khỏe con người và kinh tế - xã hội của đất nước thì phải ban bố tình trạng khẩn </a:t>
            </a:r>
            <a:r>
              <a:rPr lang="vi-VN" sz="2100" b="1" kern="0" smtClean="0">
                <a:solidFill>
                  <a:srgbClr val="0000FF"/>
                </a:solidFill>
                <a:latin typeface="Arial" charset="0"/>
              </a:rPr>
              <a:t>cấp;</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Việc </a:t>
            </a:r>
            <a:r>
              <a:rPr lang="vi-VN" sz="2100" b="1" kern="0">
                <a:solidFill>
                  <a:srgbClr val="0000FF"/>
                </a:solidFill>
                <a:latin typeface="Arial" charset="0"/>
              </a:rPr>
              <a:t>ban bố tình trạng khẩn cấp phải công khai, chính xác, kịp thời và đúng thẩm </a:t>
            </a:r>
            <a:r>
              <a:rPr lang="vi-VN" sz="2100" b="1" kern="0" smtClean="0">
                <a:solidFill>
                  <a:srgbClr val="0000FF"/>
                </a:solidFill>
                <a:latin typeface="Arial" charset="0"/>
              </a:rPr>
              <a:t>quyền.</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0000FF"/>
                </a:solidFill>
                <a:latin typeface="Arial" charset="0"/>
              </a:rPr>
              <a:t>Ủy </a:t>
            </a:r>
            <a:r>
              <a:rPr lang="vi-VN" sz="2100" b="1" kern="0">
                <a:solidFill>
                  <a:srgbClr val="0000FF"/>
                </a:solidFill>
                <a:latin typeface="Arial" charset="0"/>
              </a:rPr>
              <a:t>ban Thường vụ Quốc hội ra nghị quyết ban bố tình trạng khẩn cấp theo đề nghị của Thủ tướng Chính phủ; trong trường hợp Ủy ban Thường vụ Quốc hội không thể họp ngay được thì Chủ tịch nước ra lệnh ban bố tình trạng khẩn cấp</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3943048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Mục </a:t>
            </a:r>
            <a:r>
              <a:rPr lang="vi-VN" sz="2400" b="1">
                <a:solidFill>
                  <a:srgbClr val="FF0000"/>
                </a:solidFill>
                <a:latin typeface="Arial" panose="020B0604020202020204" pitchFamily="34" charset="0"/>
                <a:cs typeface="Arial" panose="020B0604020202020204" pitchFamily="34" charset="0"/>
              </a:rPr>
              <a:t>3: CÁC BIỆN PHÁP CHỐNG DỊCH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46. Thành lập Ban chỉ đạo chống </a:t>
            </a:r>
            <a:r>
              <a:rPr lang="vi-VN" sz="2000" b="1" kern="0" smtClean="0">
                <a:solidFill>
                  <a:srgbClr val="FF0066"/>
                </a:solidFill>
                <a:latin typeface="Arial" charset="0"/>
              </a:rPr>
              <a:t>dịch</a:t>
            </a:r>
            <a:endParaRPr lang="en-US" sz="2000" b="1" kern="0" smtClean="0">
              <a:solidFill>
                <a:srgbClr val="FF0066"/>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47. Khai báo, báo cáo </a:t>
            </a:r>
            <a:r>
              <a:rPr lang="vi-VN" sz="2000" b="1" kern="0" smtClean="0">
                <a:solidFill>
                  <a:srgbClr val="FF0066"/>
                </a:solidFill>
                <a:latin typeface="Arial" charset="0"/>
              </a:rPr>
              <a:t>dịch</a:t>
            </a:r>
            <a:endParaRPr lang="en-US" sz="2000" b="1" kern="0" smtClean="0">
              <a:solidFill>
                <a:srgbClr val="FF0066"/>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0000FF"/>
                </a:solidFill>
                <a:latin typeface="Arial" charset="0"/>
              </a:rPr>
              <a:t>Điều </a:t>
            </a:r>
            <a:r>
              <a:rPr lang="vi-VN" sz="2000" b="1" kern="0">
                <a:solidFill>
                  <a:srgbClr val="0000FF"/>
                </a:solidFill>
                <a:latin typeface="Arial" charset="0"/>
              </a:rPr>
              <a:t>48. Tổ chức cấp cứu, khám bệnh, chữa </a:t>
            </a:r>
            <a:r>
              <a:rPr lang="vi-VN" sz="2000" b="1" kern="0" smtClean="0">
                <a:solidFill>
                  <a:srgbClr val="0000FF"/>
                </a:solidFill>
                <a:latin typeface="Arial" charset="0"/>
              </a:rPr>
              <a:t>bệnh</a:t>
            </a:r>
            <a:endParaRPr lang="en-US" sz="2000" b="1" kern="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49. Tổ chức cách ly y </a:t>
            </a:r>
            <a:r>
              <a:rPr lang="vi-VN" sz="2000" b="1" kern="0" smtClean="0">
                <a:solidFill>
                  <a:srgbClr val="FF0066"/>
                </a:solidFill>
                <a:latin typeface="Arial" charset="0"/>
              </a:rPr>
              <a:t>tế</a:t>
            </a:r>
            <a:endParaRPr lang="en-US" sz="2000" b="1" kern="0" smtClean="0">
              <a:solidFill>
                <a:srgbClr val="FF0066"/>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50. Vệ sinh, diệt trùng, tẩy uế trong vùng có </a:t>
            </a:r>
            <a:r>
              <a:rPr lang="vi-VN" sz="2000" b="1" kern="0" smtClean="0">
                <a:solidFill>
                  <a:srgbClr val="FF0066"/>
                </a:solidFill>
                <a:latin typeface="Arial" charset="0"/>
              </a:rPr>
              <a:t>dịch</a:t>
            </a:r>
            <a:endParaRPr lang="en-US" sz="2000" b="1" kern="0" smtClean="0">
              <a:solidFill>
                <a:srgbClr val="FF0066"/>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0000FF"/>
                </a:solidFill>
                <a:latin typeface="Arial" charset="0"/>
              </a:rPr>
              <a:t>Điều </a:t>
            </a:r>
            <a:r>
              <a:rPr lang="vi-VN" sz="2000" b="1" kern="0">
                <a:solidFill>
                  <a:srgbClr val="0000FF"/>
                </a:solidFill>
                <a:latin typeface="Arial" charset="0"/>
              </a:rPr>
              <a:t>51. Các biện pháp bảo vệ cá </a:t>
            </a:r>
            <a:r>
              <a:rPr lang="vi-VN" sz="2000" b="1" kern="0" smtClean="0">
                <a:solidFill>
                  <a:srgbClr val="0000FF"/>
                </a:solidFill>
                <a:latin typeface="Arial" charset="0"/>
              </a:rPr>
              <a:t>nhân</a:t>
            </a:r>
            <a:endParaRPr lang="en-US" sz="2000" b="1" kern="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0000FF"/>
                </a:solidFill>
                <a:latin typeface="Arial" charset="0"/>
              </a:rPr>
              <a:t>Điều </a:t>
            </a:r>
            <a:r>
              <a:rPr lang="vi-VN" sz="2000" b="1" kern="0">
                <a:solidFill>
                  <a:srgbClr val="0000FF"/>
                </a:solidFill>
                <a:latin typeface="Arial" charset="0"/>
              </a:rPr>
              <a:t>52. Các biện pháp chống dịch khác trong thời gian có </a:t>
            </a:r>
            <a:r>
              <a:rPr lang="vi-VN" sz="2000" b="1" kern="0" smtClean="0">
                <a:solidFill>
                  <a:srgbClr val="0000FF"/>
                </a:solidFill>
                <a:latin typeface="Arial" charset="0"/>
              </a:rPr>
              <a:t>dịch</a:t>
            </a:r>
            <a:endParaRPr lang="en-US" sz="2000" b="1" kern="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53. Kiểm soát ra, vào vùng có dịch đối với bệnh dịch thuộc nhóm </a:t>
            </a:r>
            <a:r>
              <a:rPr lang="vi-VN" sz="2000" b="1" kern="0" smtClean="0">
                <a:solidFill>
                  <a:srgbClr val="FF0066"/>
                </a:solidFill>
                <a:latin typeface="Arial" charset="0"/>
              </a:rPr>
              <a:t>A</a:t>
            </a:r>
            <a:endParaRPr lang="en-US" sz="2000" b="1" kern="0" smtClean="0">
              <a:solidFill>
                <a:srgbClr val="FF0066"/>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pc="-80" smtClean="0">
                <a:solidFill>
                  <a:srgbClr val="0000FF"/>
                </a:solidFill>
                <a:latin typeface="Arial" charset="0"/>
              </a:rPr>
              <a:t>Điều </a:t>
            </a:r>
            <a:r>
              <a:rPr lang="vi-VN" sz="2000" b="1" kern="0" spc="-80">
                <a:solidFill>
                  <a:srgbClr val="0000FF"/>
                </a:solidFill>
                <a:latin typeface="Arial" charset="0"/>
              </a:rPr>
              <a:t>54. Các biện pháp được áp dụng trong tình trạng khẩn cấp về </a:t>
            </a:r>
            <a:r>
              <a:rPr lang="vi-VN" sz="2000" b="1" kern="0" spc="-80" smtClean="0">
                <a:solidFill>
                  <a:srgbClr val="0000FF"/>
                </a:solidFill>
                <a:latin typeface="Arial" charset="0"/>
              </a:rPr>
              <a:t>dịch</a:t>
            </a:r>
            <a:endParaRPr lang="en-US" sz="2000" b="1" kern="0" spc="-80" smtClean="0">
              <a:solidFill>
                <a:srgbClr val="0000FF"/>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55. Huy động các nguồn lực cho hoạt động chống </a:t>
            </a:r>
            <a:r>
              <a:rPr lang="vi-VN" sz="2000" b="1" kern="0" smtClean="0">
                <a:solidFill>
                  <a:srgbClr val="FF0066"/>
                </a:solidFill>
                <a:latin typeface="Arial" charset="0"/>
              </a:rPr>
              <a:t>dịch</a:t>
            </a:r>
            <a:endParaRPr lang="en-US" sz="2000" b="1" kern="0" smtClean="0">
              <a:solidFill>
                <a:srgbClr val="FF0066"/>
              </a:solidFill>
              <a:latin typeface="Arial" charset="0"/>
            </a:endParaRPr>
          </a:p>
          <a:p>
            <a:pPr marL="565150"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2000" b="1" kern="0" smtClean="0">
                <a:solidFill>
                  <a:srgbClr val="0000FF"/>
                </a:solidFill>
                <a:latin typeface="Arial" charset="0"/>
              </a:rPr>
              <a:t>Điều </a:t>
            </a:r>
            <a:r>
              <a:rPr lang="vi-VN" sz="2000" b="1" kern="0">
                <a:solidFill>
                  <a:srgbClr val="0000FF"/>
                </a:solidFill>
                <a:latin typeface="Arial" charset="0"/>
              </a:rPr>
              <a:t>56. Hợp tác quốc tế trong hoạt động chống </a:t>
            </a:r>
            <a:r>
              <a:rPr lang="vi-VN" sz="2000" b="1" kern="0" smtClean="0">
                <a:solidFill>
                  <a:srgbClr val="0000FF"/>
                </a:solidFill>
                <a:latin typeface="Arial" charset="0"/>
              </a:rPr>
              <a:t>dịch</a:t>
            </a:r>
            <a:endParaRPr lang="en-US" sz="2000" b="1" kern="0">
              <a:solidFill>
                <a:srgbClr val="0000FF"/>
              </a:solidFill>
              <a:latin typeface="Arial" charset="0"/>
            </a:endParaRPr>
          </a:p>
        </p:txBody>
      </p:sp>
    </p:spTree>
    <p:extLst>
      <p:ext uri="{BB962C8B-B14F-4D97-AF65-F5344CB8AC3E}">
        <p14:creationId xmlns:p14="http://schemas.microsoft.com/office/powerpoint/2010/main" val="10946023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Mục </a:t>
            </a:r>
            <a:r>
              <a:rPr lang="vi-VN" sz="2400" b="1">
                <a:solidFill>
                  <a:srgbClr val="FF0000"/>
                </a:solidFill>
                <a:latin typeface="Arial" panose="020B0604020202020204" pitchFamily="34" charset="0"/>
                <a:cs typeface="Arial" panose="020B0604020202020204" pitchFamily="34" charset="0"/>
              </a:rPr>
              <a:t>3: CÁC BIỆN PHÁP CHỐNG DỊCH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Wingdings" panose="05000000000000000000" pitchFamily="2" charset="2"/>
              <a:buChar char="v"/>
              <a:defRPr/>
            </a:pPr>
            <a:r>
              <a:rPr lang="vi-VN" sz="1850" b="1" kern="0" spc="-40" smtClean="0">
                <a:solidFill>
                  <a:srgbClr val="FF0000"/>
                </a:solidFill>
                <a:latin typeface="Arial" charset="0"/>
              </a:rPr>
              <a:t>Điều </a:t>
            </a:r>
            <a:r>
              <a:rPr lang="vi-VN" sz="1850" b="1" kern="0" spc="-40">
                <a:solidFill>
                  <a:srgbClr val="FF0000"/>
                </a:solidFill>
                <a:latin typeface="Arial" charset="0"/>
              </a:rPr>
              <a:t>46. Thành lập Ban chỉ đạo chống dịch</a:t>
            </a:r>
            <a:endParaRPr lang="en-US" sz="1850" b="1" kern="0" spc="-40">
              <a:solidFill>
                <a:srgbClr val="FF0000"/>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850" b="1" kern="0" spc="-50" smtClean="0">
                <a:solidFill>
                  <a:srgbClr val="0000FF"/>
                </a:solidFill>
                <a:latin typeface="Arial" charset="0"/>
              </a:rPr>
              <a:t>Ban </a:t>
            </a:r>
            <a:r>
              <a:rPr lang="vi-VN" sz="1850" b="1" kern="0" spc="-50">
                <a:solidFill>
                  <a:srgbClr val="0000FF"/>
                </a:solidFill>
                <a:latin typeface="Arial" charset="0"/>
              </a:rPr>
              <a:t>chỉ đạo chống dịch được thành lập ngay sau khi dịch được công </a:t>
            </a:r>
            <a:r>
              <a:rPr lang="vi-VN" sz="1850" b="1" kern="0" spc="-50" smtClean="0">
                <a:solidFill>
                  <a:srgbClr val="0000FF"/>
                </a:solidFill>
                <a:latin typeface="Arial" charset="0"/>
              </a:rPr>
              <a:t>bố.</a:t>
            </a:r>
            <a:endParaRPr lang="en-US" sz="1850" b="1" kern="0" spc="-5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a:defRPr/>
            </a:pPr>
            <a:r>
              <a:rPr lang="vi-VN" sz="1850" b="1" kern="0" smtClean="0">
                <a:solidFill>
                  <a:srgbClr val="0000FF"/>
                </a:solidFill>
                <a:latin typeface="Arial" charset="0"/>
              </a:rPr>
              <a:t>Thành </a:t>
            </a:r>
            <a:r>
              <a:rPr lang="vi-VN" sz="1850" b="1" kern="0">
                <a:solidFill>
                  <a:srgbClr val="0000FF"/>
                </a:solidFill>
                <a:latin typeface="Arial" charset="0"/>
              </a:rPr>
              <a:t>phần Ban chỉ đạo chống dịch được quy định như </a:t>
            </a:r>
            <a:r>
              <a:rPr lang="vi-VN" sz="1850" b="1" kern="0" smtClean="0">
                <a:solidFill>
                  <a:srgbClr val="0000FF"/>
                </a:solidFill>
                <a:latin typeface="Arial" charset="0"/>
              </a:rPr>
              <a:t>sau:</a:t>
            </a:r>
            <a:endParaRPr lang="en-US" sz="18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850" b="1" kern="0" smtClean="0">
                <a:solidFill>
                  <a:srgbClr val="0000FF"/>
                </a:solidFill>
                <a:latin typeface="Arial" charset="0"/>
              </a:rPr>
              <a:t>Ban </a:t>
            </a:r>
            <a:r>
              <a:rPr lang="vi-VN" sz="1850" b="1" kern="0">
                <a:solidFill>
                  <a:srgbClr val="0000FF"/>
                </a:solidFill>
                <a:latin typeface="Arial" charset="0"/>
              </a:rPr>
              <a:t>chỉ đạo chống dịch quốc gia gồm đại diện của cơ quan y tế, tài chính, </a:t>
            </a:r>
            <a:r>
              <a:rPr lang="en-US" sz="1850" b="1" kern="0" smtClean="0">
                <a:solidFill>
                  <a:srgbClr val="0000FF"/>
                </a:solidFill>
                <a:latin typeface="Arial" charset="0"/>
              </a:rPr>
              <a:t>TT-TT</a:t>
            </a:r>
            <a:r>
              <a:rPr lang="vi-VN" sz="1850" b="1" kern="0" smtClean="0">
                <a:solidFill>
                  <a:srgbClr val="0000FF"/>
                </a:solidFill>
                <a:latin typeface="Arial" charset="0"/>
              </a:rPr>
              <a:t>, </a:t>
            </a:r>
            <a:r>
              <a:rPr lang="vi-VN" sz="1850" b="1" kern="0">
                <a:solidFill>
                  <a:srgbClr val="0000FF"/>
                </a:solidFill>
                <a:latin typeface="Arial" charset="0"/>
              </a:rPr>
              <a:t>ngoại giao, quốc phòng, công an và các cơ quan liên quan khác. Căn cứ vào phạm vi địa bàn được công bố dịch và tính chất của dịch, Thủ tướng có thể tự mình hoặc chỉ định một Phó Thủ tướng hoặc Bộ trưởng Bộ Y tế làm Trưởng Ban chỉ đạo. Bộ Y tế là thường trực của Ban chỉ </a:t>
            </a:r>
            <a:r>
              <a:rPr lang="vi-VN" sz="1850" b="1" kern="0" smtClean="0">
                <a:solidFill>
                  <a:srgbClr val="0000FF"/>
                </a:solidFill>
                <a:latin typeface="Arial" charset="0"/>
              </a:rPr>
              <a:t>đạo;</a:t>
            </a:r>
            <a:endParaRPr lang="en-US" sz="18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a:defRPr/>
            </a:pPr>
            <a:r>
              <a:rPr lang="vi-VN" sz="1850" b="1" kern="0" smtClean="0">
                <a:solidFill>
                  <a:srgbClr val="0000FF"/>
                </a:solidFill>
                <a:latin typeface="Arial" charset="0"/>
              </a:rPr>
              <a:t>Ban </a:t>
            </a:r>
            <a:r>
              <a:rPr lang="vi-VN" sz="1850" b="1" kern="0">
                <a:solidFill>
                  <a:srgbClr val="0000FF"/>
                </a:solidFill>
                <a:latin typeface="Arial" charset="0"/>
              </a:rPr>
              <a:t>chỉ đạo chống dịch cấp tỉnh, cấp huyện, cấp xã gồm đại diện của cơ quan y tế, tài chính, </a:t>
            </a:r>
            <a:r>
              <a:rPr lang="en-US" sz="1850" b="1" kern="0" smtClean="0">
                <a:solidFill>
                  <a:srgbClr val="0000FF"/>
                </a:solidFill>
                <a:latin typeface="Arial" charset="0"/>
              </a:rPr>
              <a:t>TT-TT</a:t>
            </a:r>
            <a:r>
              <a:rPr lang="vi-VN" sz="1850" b="1" kern="0" smtClean="0">
                <a:solidFill>
                  <a:srgbClr val="0000FF"/>
                </a:solidFill>
                <a:latin typeface="Arial" charset="0"/>
              </a:rPr>
              <a:t>, </a:t>
            </a:r>
            <a:r>
              <a:rPr lang="vi-VN" sz="1850" b="1" kern="0">
                <a:solidFill>
                  <a:srgbClr val="0000FF"/>
                </a:solidFill>
                <a:latin typeface="Arial" charset="0"/>
              </a:rPr>
              <a:t>quân đội, công an và các cơ quan liên quan khác. Trưởng ban chỉ đạo chống dịch là Chủ tịch </a:t>
            </a:r>
            <a:r>
              <a:rPr lang="en-US" sz="1850" b="1" kern="0" smtClean="0">
                <a:solidFill>
                  <a:srgbClr val="0000FF"/>
                </a:solidFill>
                <a:latin typeface="Arial" charset="0"/>
              </a:rPr>
              <a:t>UBND </a:t>
            </a:r>
            <a:r>
              <a:rPr lang="vi-VN" sz="1850" b="1" kern="0" smtClean="0">
                <a:solidFill>
                  <a:srgbClr val="0000FF"/>
                </a:solidFill>
                <a:latin typeface="Arial" charset="0"/>
              </a:rPr>
              <a:t>cùng </a:t>
            </a:r>
            <a:r>
              <a:rPr lang="vi-VN" sz="1850" b="1" kern="0">
                <a:solidFill>
                  <a:srgbClr val="0000FF"/>
                </a:solidFill>
                <a:latin typeface="Arial" charset="0"/>
              </a:rPr>
              <a:t>cấp. Cơ quan y tế cùng cấp là thường trực của Ban chỉ </a:t>
            </a:r>
            <a:r>
              <a:rPr lang="vi-VN" sz="1850" b="1" kern="0" smtClean="0">
                <a:solidFill>
                  <a:srgbClr val="0000FF"/>
                </a:solidFill>
                <a:latin typeface="Arial" charset="0"/>
              </a:rPr>
              <a:t>đạo.</a:t>
            </a:r>
            <a:endParaRPr lang="en-US" sz="185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rabicPeriod" startAt="3"/>
              <a:defRPr/>
            </a:pPr>
            <a:r>
              <a:rPr lang="en-US" sz="1850" b="1" kern="0" smtClean="0">
                <a:solidFill>
                  <a:srgbClr val="0000FF"/>
                </a:solidFill>
                <a:latin typeface="Arial" charset="0"/>
              </a:rPr>
              <a:t>BCĐ</a:t>
            </a:r>
            <a:r>
              <a:rPr lang="vi-VN" sz="1850" b="1" kern="0" smtClean="0">
                <a:solidFill>
                  <a:srgbClr val="0000FF"/>
                </a:solidFill>
                <a:latin typeface="Arial" charset="0"/>
              </a:rPr>
              <a:t> </a:t>
            </a:r>
            <a:r>
              <a:rPr lang="vi-VN" sz="1850" b="1" kern="0">
                <a:solidFill>
                  <a:srgbClr val="0000FF"/>
                </a:solidFill>
                <a:latin typeface="Arial" charset="0"/>
              </a:rPr>
              <a:t>chống dịch có nhiệm vụ tổ chức thực hiện các biện pháp chống dịch và khắc phục hậu quả của dịch, thành lập đội chống dịch cơ động để trực tiếp thực hiện nhiệm vụ cấp cứu, điều trị và xử lý ổ dịch</a:t>
            </a:r>
            <a:r>
              <a:rPr lang="vi-VN" sz="1850" b="1" kern="0" smtClean="0">
                <a:solidFill>
                  <a:srgbClr val="0000FF"/>
                </a:solidFill>
                <a:latin typeface="Arial" charset="0"/>
              </a:rPr>
              <a:t>.</a:t>
            </a:r>
            <a:endParaRPr lang="en-US" sz="1850" b="1" kern="0">
              <a:solidFill>
                <a:srgbClr val="0000FF"/>
              </a:solidFill>
              <a:latin typeface="Arial" charset="0"/>
            </a:endParaRPr>
          </a:p>
        </p:txBody>
      </p:sp>
    </p:spTree>
    <p:extLst>
      <p:ext uri="{BB962C8B-B14F-4D97-AF65-F5344CB8AC3E}">
        <p14:creationId xmlns:p14="http://schemas.microsoft.com/office/powerpoint/2010/main" val="2034228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8000"/>
              </a:lnSpc>
              <a:spcBef>
                <a:spcPts val="8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47. Khai báo, báo cáo dịch</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Khi </a:t>
            </a:r>
            <a:r>
              <a:rPr lang="vi-VN" sz="2300" b="1" kern="0" spc="-50">
                <a:solidFill>
                  <a:srgbClr val="0000FF"/>
                </a:solidFill>
                <a:latin typeface="Arial" charset="0"/>
              </a:rPr>
              <a:t>có dịch, người mắc bệnh dịch hoặc người phát hiện trường hợp mắc bệnh dịch hoặc nghi ngờ mắc bệnh dịch phải khai báo cho cơ quan y tế gần nhất trong thời gian 24 giờ, kể từ khi phát hiện bệnh </a:t>
            </a:r>
            <a:r>
              <a:rPr lang="vi-VN" sz="2300" b="1" kern="0" spc="-50" smtClean="0">
                <a:solidFill>
                  <a:srgbClr val="0000FF"/>
                </a:solidFill>
                <a:latin typeface="Arial" charset="0"/>
              </a:rPr>
              <a:t>dịch.</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Khi </a:t>
            </a:r>
            <a:r>
              <a:rPr lang="vi-VN" sz="2300" b="1" kern="0" spc="-50">
                <a:solidFill>
                  <a:srgbClr val="0000FF"/>
                </a:solidFill>
                <a:latin typeface="Arial" charset="0"/>
              </a:rPr>
              <a:t>phát hiện trường hợp mắc bệnh dịch hoặc nhận được khai báo bệnh dịch, cơ quan y tế phải báo cáo cho Ủy ban nhân dân nơi xảy ra dịch và cơ sở y tế dự phòng để khẩn trương tổ chức triển khai các biện pháp chống </a:t>
            </a:r>
            <a:r>
              <a:rPr lang="vi-VN" sz="2300" b="1" kern="0" spc="-50" smtClean="0">
                <a:solidFill>
                  <a:srgbClr val="0000FF"/>
                </a:solidFill>
                <a:latin typeface="Arial" charset="0"/>
              </a:rPr>
              <a:t>dịch.</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Bộ </a:t>
            </a:r>
            <a:r>
              <a:rPr lang="vi-VN" sz="2300" b="1" kern="0" spc="-50">
                <a:solidFill>
                  <a:srgbClr val="0000FF"/>
                </a:solidFill>
                <a:latin typeface="Arial" charset="0"/>
              </a:rPr>
              <a:t>trưởng Bộ Y tế quy định cụ thể chế độ khai báo, báo cáo dịch</a:t>
            </a:r>
            <a:r>
              <a:rPr lang="vi-VN" sz="2300" b="1" kern="0" spc="-50" smtClean="0">
                <a:solidFill>
                  <a:srgbClr val="0000FF"/>
                </a:solidFill>
                <a:latin typeface="Arial" charset="0"/>
              </a:rPr>
              <a:t>.</a:t>
            </a:r>
            <a:endParaRPr lang="en-US" sz="2300" b="1" kern="0" spc="-50">
              <a:solidFill>
                <a:srgbClr val="0000FF"/>
              </a:solidFill>
              <a:latin typeface="Arial" charset="0"/>
            </a:endParaRPr>
          </a:p>
        </p:txBody>
      </p:sp>
    </p:spTree>
    <p:extLst>
      <p:ext uri="{BB962C8B-B14F-4D97-AF65-F5344CB8AC3E}">
        <p14:creationId xmlns:p14="http://schemas.microsoft.com/office/powerpoint/2010/main" val="11414323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976"/>
            <a:ext cx="9144000" cy="6090047"/>
          </a:xfrm>
          <a:prstGeom prst="rect">
            <a:avLst/>
          </a:prstGeom>
        </p:spPr>
      </p:pic>
    </p:spTree>
    <p:extLst>
      <p:ext uri="{BB962C8B-B14F-4D97-AF65-F5344CB8AC3E}">
        <p14:creationId xmlns:p14="http://schemas.microsoft.com/office/powerpoint/2010/main" val="92835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CHƯƠNG I.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CHUNG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mtClean="0">
                <a:solidFill>
                  <a:srgbClr val="FF0066"/>
                </a:solidFill>
                <a:latin typeface="Arial" charset="0"/>
              </a:rPr>
              <a:t>Điều </a:t>
            </a:r>
            <a:r>
              <a:rPr lang="vi-VN" sz="2300" b="1" kern="0">
                <a:solidFill>
                  <a:srgbClr val="FF0066"/>
                </a:solidFill>
                <a:latin typeface="Arial" charset="0"/>
              </a:rPr>
              <a:t>1. Phạm vi điều chỉnh, đối tượng áp dụng</a:t>
            </a:r>
            <a:endParaRPr lang="en-US" sz="2300" b="1" ker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Luật </a:t>
            </a:r>
            <a:r>
              <a:rPr lang="vi-VN" sz="2300" b="1" kern="0">
                <a:solidFill>
                  <a:srgbClr val="0000FF"/>
                </a:solidFill>
                <a:latin typeface="Arial" charset="0"/>
              </a:rPr>
              <a:t>này quy định về phòng, chống bệnh truyền nhiễm; kiểm dịch y tế biên giới; chống dịch; các điều kiện bảo đảm cho công tác phòng, chống bệnh truyền nhiễm ở </a:t>
            </a:r>
            <a:r>
              <a:rPr lang="vi-VN" sz="2300" b="1" kern="0" smtClean="0">
                <a:solidFill>
                  <a:srgbClr val="0000FF"/>
                </a:solidFill>
                <a:latin typeface="Arial" charset="0"/>
              </a:rPr>
              <a:t>người.</a:t>
            </a:r>
            <a:endParaRPr lang="en-US" sz="2300" b="1" kern="0" smtClean="0">
              <a:solidFill>
                <a:srgbClr val="0000FF"/>
              </a:solidFill>
              <a:latin typeface="Arial" charset="0"/>
            </a:endParaRPr>
          </a:p>
          <a:p>
            <a:pPr indent="0" algn="just" eaLnBrk="1" hangingPunct="1">
              <a:lnSpc>
                <a:spcPct val="114000"/>
              </a:lnSpc>
              <a:spcBef>
                <a:spcPts val="1200"/>
              </a:spcBef>
              <a:spcAft>
                <a:spcPts val="0"/>
              </a:spcAft>
              <a:buClr>
                <a:srgbClr val="FF0000"/>
              </a:buClr>
              <a:buNone/>
              <a:defRPr/>
            </a:pPr>
            <a:r>
              <a:rPr lang="vi-VN" sz="2300" b="1" kern="0" smtClean="0">
                <a:solidFill>
                  <a:srgbClr val="0000FF"/>
                </a:solidFill>
                <a:latin typeface="Arial" charset="0"/>
              </a:rPr>
              <a:t>Việc </a:t>
            </a:r>
            <a:r>
              <a:rPr lang="vi-VN" sz="2300" b="1" kern="0">
                <a:solidFill>
                  <a:srgbClr val="0000FF"/>
                </a:solidFill>
                <a:latin typeface="Arial" charset="0"/>
              </a:rPr>
              <a:t>phòng, chống nhiễm vi rút gây ra hội chứng suy giảm miễn dịch mắc phải ở người (HIV/AIDS) không thuộc phạm vi điều chỉnh của Luật </a:t>
            </a:r>
            <a:r>
              <a:rPr lang="vi-VN" sz="2300" b="1" kern="0" smtClean="0">
                <a:solidFill>
                  <a:srgbClr val="0000FF"/>
                </a:solidFill>
                <a:latin typeface="Arial" charset="0"/>
              </a:rPr>
              <a:t>này.</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300" b="1" kern="0" smtClean="0">
                <a:solidFill>
                  <a:srgbClr val="0000FF"/>
                </a:solidFill>
                <a:latin typeface="Arial" charset="0"/>
              </a:rPr>
              <a:t>Luật </a:t>
            </a:r>
            <a:r>
              <a:rPr lang="vi-VN" sz="2300" b="1" kern="0">
                <a:solidFill>
                  <a:srgbClr val="0000FF"/>
                </a:solidFill>
                <a:latin typeface="Arial" charset="0"/>
              </a:rPr>
              <a:t>này áp dụng đối với cơ quan, tổ chức, cá nhân trong nước và nước ngoài tại Việt Nam</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5709858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49. Tổ chức cách ly y tế</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Người </a:t>
            </a:r>
            <a:r>
              <a:rPr lang="vi-VN" sz="2300" b="1" kern="0" spc="-50">
                <a:solidFill>
                  <a:srgbClr val="0000FF"/>
                </a:solidFill>
                <a:latin typeface="Arial" charset="0"/>
              </a:rPr>
              <a:t>mắc bệnh dịch, người bị nghi ngờ mắc bệnh dịch, người mang mầm bệnh dịch, người tiếp xúc với tác nhân gây bệnh dịch thuộc nhóm A và một số bệnh thuộc nhóm B theo quy định của Bộ trưởng Bộ Y tế phải được cách </a:t>
            </a:r>
            <a:r>
              <a:rPr lang="vi-VN" sz="2300" b="1" kern="0" spc="-50" smtClean="0">
                <a:solidFill>
                  <a:srgbClr val="0000FF"/>
                </a:solidFill>
                <a:latin typeface="Arial" charset="0"/>
              </a:rPr>
              <a:t>ly.</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FF0066"/>
                </a:solidFill>
                <a:latin typeface="Arial" charset="0"/>
              </a:rPr>
              <a:t>Hình </a:t>
            </a:r>
            <a:r>
              <a:rPr lang="vi-VN" sz="2300" b="1" kern="0" spc="-50">
                <a:solidFill>
                  <a:srgbClr val="FF0066"/>
                </a:solidFill>
                <a:latin typeface="Arial" charset="0"/>
              </a:rPr>
              <a:t>thức cách ly bao gồm cách ly tại nhà, tại cơ sở khám bệnh, chữa bệnh hoặc tại các cơ sở, địa điểm </a:t>
            </a:r>
            <a:r>
              <a:rPr lang="vi-VN" sz="2300" b="1" kern="0" spc="-50" smtClean="0">
                <a:solidFill>
                  <a:srgbClr val="FF0066"/>
                </a:solidFill>
                <a:latin typeface="Arial" charset="0"/>
              </a:rPr>
              <a:t>khác.</a:t>
            </a:r>
            <a:endParaRPr lang="en-US" sz="2300" b="1" kern="0" spc="-5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Cơ </a:t>
            </a:r>
            <a:r>
              <a:rPr lang="vi-VN" sz="2300" b="1" kern="0" spc="-50">
                <a:solidFill>
                  <a:srgbClr val="0000FF"/>
                </a:solidFill>
                <a:latin typeface="Arial" charset="0"/>
              </a:rPr>
              <a:t>sở y tế trong vùng có dịch chịu trách nhiệm tổ chức thực hiện việc cách ly theo chỉ đạo của Trưởng ban chỉ đạo chống dịch. Trường hợp các đối tượng quy định tại khoản 1 Điều này không thực hiện yêu cầu cách ly của cơ sở y tế thì bị áp dụng biện pháp cưỡng chế cách ly theo quy định của Chính phủ</a:t>
            </a:r>
            <a:r>
              <a:rPr lang="vi-VN" sz="2300" b="1" kern="0" spc="-50" smtClean="0">
                <a:solidFill>
                  <a:srgbClr val="0000FF"/>
                </a:solidFill>
                <a:latin typeface="Arial" charset="0"/>
              </a:rPr>
              <a:t>.</a:t>
            </a:r>
            <a:endParaRPr lang="vi-VN" sz="2300" b="1" kern="0" spc="-50">
              <a:solidFill>
                <a:srgbClr val="0000FF"/>
              </a:solidFill>
              <a:latin typeface="Arial" charset="0"/>
            </a:endParaRPr>
          </a:p>
        </p:txBody>
      </p:sp>
    </p:spTree>
    <p:extLst>
      <p:ext uri="{BB962C8B-B14F-4D97-AF65-F5344CB8AC3E}">
        <p14:creationId xmlns:p14="http://schemas.microsoft.com/office/powerpoint/2010/main" val="19509021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657"/>
            <a:ext cx="9144000" cy="5500686"/>
          </a:xfrm>
          <a:prstGeom prst="rect">
            <a:avLst/>
          </a:prstGeom>
        </p:spPr>
      </p:pic>
    </p:spTree>
    <p:extLst>
      <p:ext uri="{BB962C8B-B14F-4D97-AF65-F5344CB8AC3E}">
        <p14:creationId xmlns:p14="http://schemas.microsoft.com/office/powerpoint/2010/main" val="9283549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50. Vệ sinh, diệt trùng, tẩy uế trong vùng có dịch</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pc="-50" smtClean="0">
                <a:solidFill>
                  <a:srgbClr val="FF0066"/>
                </a:solidFill>
                <a:latin typeface="Arial" charset="0"/>
              </a:rPr>
              <a:t>Các </a:t>
            </a:r>
            <a:r>
              <a:rPr lang="vi-VN" sz="2000" b="1" kern="0" spc="-50">
                <a:solidFill>
                  <a:srgbClr val="FF0066"/>
                </a:solidFill>
                <a:latin typeface="Arial" charset="0"/>
              </a:rPr>
              <a:t>biện pháp vệ sinh, diệt trùng, tẩy uế bao </a:t>
            </a:r>
            <a:r>
              <a:rPr lang="vi-VN" sz="2000" b="1" kern="0" spc="-50" smtClean="0">
                <a:solidFill>
                  <a:srgbClr val="FF0066"/>
                </a:solidFill>
                <a:latin typeface="Arial" charset="0"/>
              </a:rPr>
              <a:t>gồm:</a:t>
            </a:r>
            <a:endParaRPr lang="en-US" sz="2000" b="1" kern="0" spc="-5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000" b="1" kern="0" spc="-50" smtClean="0">
                <a:solidFill>
                  <a:srgbClr val="0000FF"/>
                </a:solidFill>
                <a:latin typeface="Arial" charset="0"/>
              </a:rPr>
              <a:t>Vệ </a:t>
            </a:r>
            <a:r>
              <a:rPr lang="vi-VN" sz="2000" b="1" kern="0" spc="-50">
                <a:solidFill>
                  <a:srgbClr val="0000FF"/>
                </a:solidFill>
                <a:latin typeface="Arial" charset="0"/>
              </a:rPr>
              <a:t>sinh môi trường, nước, thực phẩm và vệ sinh cá </a:t>
            </a:r>
            <a:r>
              <a:rPr lang="vi-VN" sz="2000" b="1" kern="0" spc="-50" smtClean="0">
                <a:solidFill>
                  <a:srgbClr val="0000FF"/>
                </a:solidFill>
                <a:latin typeface="Arial" charset="0"/>
              </a:rPr>
              <a:t>nhân;</a:t>
            </a:r>
            <a:endParaRPr lang="en-US" sz="20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000" b="1" kern="0" spc="-50" smtClean="0">
                <a:solidFill>
                  <a:srgbClr val="0000FF"/>
                </a:solidFill>
                <a:latin typeface="Arial" charset="0"/>
              </a:rPr>
              <a:t>Diệt </a:t>
            </a:r>
            <a:r>
              <a:rPr lang="vi-VN" sz="2000" b="1" kern="0" spc="-50">
                <a:solidFill>
                  <a:srgbClr val="0000FF"/>
                </a:solidFill>
                <a:latin typeface="Arial" charset="0"/>
              </a:rPr>
              <a:t>trùng, tẩy uế khu vực được xác định hoặc nghi ngờ có tác nhân gây bệnh </a:t>
            </a:r>
            <a:r>
              <a:rPr lang="vi-VN" sz="2000" b="1" kern="0" spc="-50" smtClean="0">
                <a:solidFill>
                  <a:srgbClr val="0000FF"/>
                </a:solidFill>
                <a:latin typeface="Arial" charset="0"/>
              </a:rPr>
              <a:t>dịch;</a:t>
            </a:r>
            <a:endParaRPr lang="en-US" sz="20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000" b="1" kern="0" spc="-50" smtClean="0">
                <a:solidFill>
                  <a:srgbClr val="0000FF"/>
                </a:solidFill>
                <a:latin typeface="Arial" charset="0"/>
              </a:rPr>
              <a:t>Tiêu </a:t>
            </a:r>
            <a:r>
              <a:rPr lang="vi-VN" sz="2000" b="1" kern="0" spc="-50">
                <a:solidFill>
                  <a:srgbClr val="0000FF"/>
                </a:solidFill>
                <a:latin typeface="Arial" charset="0"/>
              </a:rPr>
              <a:t>hủy động vật, thực phẩm và các vật khác là trung gian truyền </a:t>
            </a:r>
            <a:r>
              <a:rPr lang="vi-VN" sz="2000" b="1" kern="0" spc="-50" smtClean="0">
                <a:solidFill>
                  <a:srgbClr val="0000FF"/>
                </a:solidFill>
                <a:latin typeface="Arial" charset="0"/>
              </a:rPr>
              <a:t>bệnh.</a:t>
            </a:r>
            <a:endParaRPr lang="en-US" sz="20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000" b="1" kern="0" spc="-50" smtClean="0">
                <a:solidFill>
                  <a:srgbClr val="0000FF"/>
                </a:solidFill>
                <a:latin typeface="Arial" charset="0"/>
              </a:rPr>
              <a:t>Đội </a:t>
            </a:r>
            <a:r>
              <a:rPr lang="vi-VN" sz="2000" b="1" kern="0" spc="-50">
                <a:solidFill>
                  <a:srgbClr val="0000FF"/>
                </a:solidFill>
                <a:latin typeface="Arial" charset="0"/>
              </a:rPr>
              <a:t>chống dịch cơ động có trách nhiệm thực hiện các biện pháp vệ sinh, diệt trùng, tẩy uế theo quy trình chuyên môn ngay sau khi được Ban chỉ đạo chống dịch yêu </a:t>
            </a:r>
            <a:r>
              <a:rPr lang="vi-VN" sz="2000" b="1" kern="0" spc="-50" smtClean="0">
                <a:solidFill>
                  <a:srgbClr val="0000FF"/>
                </a:solidFill>
                <a:latin typeface="Arial" charset="0"/>
              </a:rPr>
              <a:t>cầu.</a:t>
            </a:r>
            <a:endParaRPr lang="en-US" sz="20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000" b="1" kern="0" spc="-50" smtClean="0">
                <a:solidFill>
                  <a:srgbClr val="0000FF"/>
                </a:solidFill>
                <a:latin typeface="Arial" charset="0"/>
              </a:rPr>
              <a:t>Cơ </a:t>
            </a:r>
            <a:r>
              <a:rPr lang="vi-VN" sz="2000" b="1" kern="0" spc="-50">
                <a:solidFill>
                  <a:srgbClr val="0000FF"/>
                </a:solidFill>
                <a:latin typeface="Arial" charset="0"/>
              </a:rPr>
              <a:t>quan, tổ chức, cá nhân có trách nhiệm thực hiện các biện pháp vệ sinh, diệt trùng, tẩy uế theo hướng dẫn của cơ quan y tế có thẩm quyền; trường hợp không tự giác thực hiện thì cơ quan y tế có quyền áp dụng các biện pháp vệ sinh, diệt trùng, tẩy uế bắt buộc</a:t>
            </a:r>
            <a:r>
              <a:rPr lang="vi-VN" sz="2000" b="1" kern="0" spc="-50" smtClean="0">
                <a:solidFill>
                  <a:srgbClr val="0000FF"/>
                </a:solidFill>
                <a:latin typeface="Arial" charset="0"/>
              </a:rPr>
              <a:t>.</a:t>
            </a:r>
            <a:endParaRPr lang="vi-VN" sz="2000" b="1" kern="0" spc="-50">
              <a:solidFill>
                <a:srgbClr val="0000FF"/>
              </a:solidFill>
              <a:latin typeface="Arial" charset="0"/>
            </a:endParaRPr>
          </a:p>
        </p:txBody>
      </p:sp>
    </p:spTree>
    <p:extLst>
      <p:ext uri="{BB962C8B-B14F-4D97-AF65-F5344CB8AC3E}">
        <p14:creationId xmlns:p14="http://schemas.microsoft.com/office/powerpoint/2010/main" val="22706888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52. Các biện pháp chống dịch khác trong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thời </a:t>
            </a:r>
            <a:r>
              <a:rPr lang="vi-VN" sz="2400" b="1">
                <a:solidFill>
                  <a:srgbClr val="FF0000"/>
                </a:solidFill>
                <a:latin typeface="Arial" panose="020B0604020202020204" pitchFamily="34" charset="0"/>
                <a:cs typeface="Arial" panose="020B0604020202020204" pitchFamily="34" charset="0"/>
              </a:rPr>
              <a:t>gian có dịch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Trong </a:t>
            </a:r>
            <a:r>
              <a:rPr lang="vi-VN" sz="2200" b="1" kern="0" spc="-50">
                <a:solidFill>
                  <a:srgbClr val="0000FF"/>
                </a:solidFill>
                <a:latin typeface="Arial" charset="0"/>
              </a:rPr>
              <a:t>trường hợp cần thiết, cơ quan nhà nước có thẩm quyền có thể áp dụng các biện pháp chống dịch sau </a:t>
            </a:r>
            <a:r>
              <a:rPr lang="vi-VN" sz="2200" b="1" kern="0" spc="-50" smtClean="0">
                <a:solidFill>
                  <a:srgbClr val="0000FF"/>
                </a:solidFill>
                <a:latin typeface="Arial" charset="0"/>
              </a:rPr>
              <a:t>đây:</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pc="-50" smtClean="0">
                <a:solidFill>
                  <a:srgbClr val="0000FF"/>
                </a:solidFill>
                <a:latin typeface="Arial" charset="0"/>
              </a:rPr>
              <a:t>Tạm </a:t>
            </a:r>
            <a:r>
              <a:rPr lang="vi-VN" sz="2200" b="1" kern="0" spc="-50">
                <a:solidFill>
                  <a:srgbClr val="0000FF"/>
                </a:solidFill>
                <a:latin typeface="Arial" charset="0"/>
              </a:rPr>
              <a:t>đình chỉ hoạt động của cơ sở dịch vụ ăn uống công cộng có nguy cơ làm lây truyền bệnh dịch tại vùng có </a:t>
            </a:r>
            <a:r>
              <a:rPr lang="vi-VN" sz="2200" b="1" kern="0" spc="-50" smtClean="0">
                <a:solidFill>
                  <a:srgbClr val="0000FF"/>
                </a:solidFill>
                <a:latin typeface="Arial" charset="0"/>
              </a:rPr>
              <a:t>dịch;</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pc="-50" smtClean="0">
                <a:solidFill>
                  <a:srgbClr val="0000FF"/>
                </a:solidFill>
                <a:latin typeface="Arial" charset="0"/>
              </a:rPr>
              <a:t>Cấm </a:t>
            </a:r>
            <a:r>
              <a:rPr lang="vi-VN" sz="2200" b="1" kern="0" spc="-50">
                <a:solidFill>
                  <a:srgbClr val="0000FF"/>
                </a:solidFill>
                <a:latin typeface="Arial" charset="0"/>
              </a:rPr>
              <a:t>kinh doanh, sử dụng loại thực phẩm được cơ quan y tế có thẩm quyền xác định là trung gian truyền bệnh </a:t>
            </a:r>
            <a:r>
              <a:rPr lang="vi-VN" sz="2200" b="1" kern="0" spc="-50" smtClean="0">
                <a:solidFill>
                  <a:srgbClr val="0000FF"/>
                </a:solidFill>
                <a:latin typeface="Arial" charset="0"/>
              </a:rPr>
              <a:t>dịch;</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pc="-50" smtClean="0">
                <a:solidFill>
                  <a:srgbClr val="0000FF"/>
                </a:solidFill>
                <a:latin typeface="Arial" charset="0"/>
              </a:rPr>
              <a:t>Hạn </a:t>
            </a:r>
            <a:r>
              <a:rPr lang="vi-VN" sz="2200" b="1" kern="0" spc="-50">
                <a:solidFill>
                  <a:srgbClr val="0000FF"/>
                </a:solidFill>
                <a:latin typeface="Arial" charset="0"/>
              </a:rPr>
              <a:t>chế tập trung đông người hoặc tạm đình chỉ các hoạt động, dịch vụ tại nơi công cộng tại vùng có </a:t>
            </a:r>
            <a:r>
              <a:rPr lang="vi-VN" sz="2200" b="1" kern="0" spc="-50" smtClean="0">
                <a:solidFill>
                  <a:srgbClr val="0000FF"/>
                </a:solidFill>
                <a:latin typeface="Arial" charset="0"/>
              </a:rPr>
              <a:t>dịch.</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200" b="1" kern="0" spc="-50" smtClean="0">
                <a:solidFill>
                  <a:srgbClr val="0000FF"/>
                </a:solidFill>
                <a:latin typeface="Arial" charset="0"/>
              </a:rPr>
              <a:t>Chính </a:t>
            </a:r>
            <a:r>
              <a:rPr lang="vi-VN" sz="2200" b="1" kern="0" spc="-50">
                <a:solidFill>
                  <a:srgbClr val="0000FF"/>
                </a:solidFill>
                <a:latin typeface="Arial" charset="0"/>
              </a:rPr>
              <a:t>phủ quy định cụ thể việc áp dụng các biện pháp quy định tại khoản 1 Điều này</a:t>
            </a:r>
            <a:r>
              <a:rPr lang="vi-VN" sz="2200" b="1" kern="0" spc="-50" smtClean="0">
                <a:solidFill>
                  <a:srgbClr val="0000FF"/>
                </a:solidFill>
                <a:latin typeface="Arial" charset="0"/>
              </a:rPr>
              <a:t>.</a:t>
            </a:r>
            <a:endParaRPr lang="vi-VN" sz="2200" b="1" kern="0" spc="-50">
              <a:solidFill>
                <a:srgbClr val="0000FF"/>
              </a:solidFill>
              <a:latin typeface="Arial" charset="0"/>
            </a:endParaRPr>
          </a:p>
        </p:txBody>
      </p:sp>
    </p:spTree>
    <p:extLst>
      <p:ext uri="{BB962C8B-B14F-4D97-AF65-F5344CB8AC3E}">
        <p14:creationId xmlns:p14="http://schemas.microsoft.com/office/powerpoint/2010/main" val="39459033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772384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53. Kiểm soát ra, vào vùng có dịch đối với bệnh dịch thuộc nhóm A</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900"/>
              </a:spcBef>
              <a:spcAft>
                <a:spcPts val="0"/>
              </a:spcAft>
              <a:buClr>
                <a:srgbClr val="FF0000"/>
              </a:buClr>
              <a:buFont typeface="+mj-lt"/>
              <a:buAutoNum type="arabicPeriod"/>
              <a:defRPr/>
            </a:pPr>
            <a:r>
              <a:rPr lang="vi-VN" sz="2100" b="1" kern="0" spc="-50" smtClean="0">
                <a:solidFill>
                  <a:srgbClr val="0000FF"/>
                </a:solidFill>
                <a:latin typeface="Arial" charset="0"/>
              </a:rPr>
              <a:t>Các </a:t>
            </a:r>
            <a:r>
              <a:rPr lang="vi-VN" sz="2100" b="1" kern="0" spc="-50">
                <a:solidFill>
                  <a:srgbClr val="0000FF"/>
                </a:solidFill>
                <a:latin typeface="Arial" charset="0"/>
              </a:rPr>
              <a:t>biện pháp kiểm soát ra, vào vùng có dịch đối với bệnh dịch thuộc nhóm A bao </a:t>
            </a:r>
            <a:r>
              <a:rPr lang="vi-VN" sz="2100" b="1" kern="0" spc="-50" smtClean="0">
                <a:solidFill>
                  <a:srgbClr val="0000FF"/>
                </a:solidFill>
                <a:latin typeface="Arial" charset="0"/>
              </a:rPr>
              <a:t>gồm:</a:t>
            </a:r>
            <a:endParaRPr lang="en-US" sz="2100" b="1" kern="0" spc="-50" smtClean="0">
              <a:solidFill>
                <a:srgbClr val="0000FF"/>
              </a:solidFill>
              <a:latin typeface="Arial" charset="0"/>
            </a:endParaRPr>
          </a:p>
          <a:p>
            <a:pPr marL="565150" indent="-457200" algn="just" eaLnBrk="1" hangingPunct="1">
              <a:lnSpc>
                <a:spcPct val="112000"/>
              </a:lnSpc>
              <a:spcBef>
                <a:spcPts val="900"/>
              </a:spcBef>
              <a:spcAft>
                <a:spcPts val="0"/>
              </a:spcAft>
              <a:buClr>
                <a:srgbClr val="FF0000"/>
              </a:buClr>
              <a:buFont typeface="+mj-lt"/>
              <a:buAutoNum type="alphaLcParenR"/>
              <a:defRPr/>
            </a:pPr>
            <a:r>
              <a:rPr lang="vi-VN" sz="2100" b="1" kern="0" spc="-50" smtClean="0">
                <a:solidFill>
                  <a:srgbClr val="0000FF"/>
                </a:solidFill>
                <a:latin typeface="Arial" charset="0"/>
              </a:rPr>
              <a:t>Hạn </a:t>
            </a:r>
            <a:r>
              <a:rPr lang="vi-VN" sz="2100" b="1" kern="0" spc="-50">
                <a:solidFill>
                  <a:srgbClr val="0000FF"/>
                </a:solidFill>
                <a:latin typeface="Arial" charset="0"/>
              </a:rPr>
              <a:t>chế ra, vào vùng có dịch đối với người và phương tiện; trường hợp cần thiết phải kiểm tra, giám sát và xử lý y </a:t>
            </a:r>
            <a:r>
              <a:rPr lang="vi-VN" sz="2100" b="1" kern="0" spc="-50" smtClean="0">
                <a:solidFill>
                  <a:srgbClr val="0000FF"/>
                </a:solidFill>
                <a:latin typeface="Arial" charset="0"/>
              </a:rPr>
              <a:t>tế;</a:t>
            </a:r>
            <a:endParaRPr lang="en-US" sz="2100" b="1" kern="0" spc="-50" smtClean="0">
              <a:solidFill>
                <a:srgbClr val="0000FF"/>
              </a:solidFill>
              <a:latin typeface="Arial" charset="0"/>
            </a:endParaRPr>
          </a:p>
          <a:p>
            <a:pPr marL="565150" indent="-457200" algn="just" eaLnBrk="1" hangingPunct="1">
              <a:lnSpc>
                <a:spcPct val="112000"/>
              </a:lnSpc>
              <a:spcBef>
                <a:spcPts val="900"/>
              </a:spcBef>
              <a:spcAft>
                <a:spcPts val="0"/>
              </a:spcAft>
              <a:buClr>
                <a:srgbClr val="FF0000"/>
              </a:buClr>
              <a:buFont typeface="+mj-lt"/>
              <a:buAutoNum type="alphaLcParenR"/>
              <a:defRPr/>
            </a:pPr>
            <a:r>
              <a:rPr lang="vi-VN" sz="2100" b="1" kern="0" spc="-50" smtClean="0">
                <a:solidFill>
                  <a:srgbClr val="0000FF"/>
                </a:solidFill>
                <a:latin typeface="Arial" charset="0"/>
              </a:rPr>
              <a:t>Cấm </a:t>
            </a:r>
            <a:r>
              <a:rPr lang="vi-VN" sz="2100" b="1" kern="0" spc="-50">
                <a:solidFill>
                  <a:srgbClr val="0000FF"/>
                </a:solidFill>
                <a:latin typeface="Arial" charset="0"/>
              </a:rPr>
              <a:t>đưa ra khỏi vùng có dịch những vật phẩm, động vật, </a:t>
            </a:r>
            <a:r>
              <a:rPr lang="en-US" sz="2100" b="1" kern="0" spc="-50" smtClean="0">
                <a:solidFill>
                  <a:srgbClr val="0000FF"/>
                </a:solidFill>
                <a:latin typeface="Arial" charset="0"/>
              </a:rPr>
              <a:t/>
            </a:r>
            <a:br>
              <a:rPr lang="en-US" sz="2100" b="1" kern="0" spc="-50" smtClean="0">
                <a:solidFill>
                  <a:srgbClr val="0000FF"/>
                </a:solidFill>
                <a:latin typeface="Arial" charset="0"/>
              </a:rPr>
            </a:br>
            <a:r>
              <a:rPr lang="vi-VN" sz="2100" b="1" kern="0" spc="-50" smtClean="0">
                <a:solidFill>
                  <a:srgbClr val="0000FF"/>
                </a:solidFill>
                <a:latin typeface="Arial" charset="0"/>
              </a:rPr>
              <a:t>thực </a:t>
            </a:r>
            <a:r>
              <a:rPr lang="vi-VN" sz="2100" b="1" kern="0" spc="-50">
                <a:solidFill>
                  <a:srgbClr val="0000FF"/>
                </a:solidFill>
                <a:latin typeface="Arial" charset="0"/>
              </a:rPr>
              <a:t>vật, thực phẩm và hàng hóa khác có khả năng lây truyền bệnh </a:t>
            </a:r>
            <a:r>
              <a:rPr lang="vi-VN" sz="2100" b="1" kern="0" spc="-50" smtClean="0">
                <a:solidFill>
                  <a:srgbClr val="0000FF"/>
                </a:solidFill>
                <a:latin typeface="Arial" charset="0"/>
              </a:rPr>
              <a:t>dịch;</a:t>
            </a:r>
            <a:endParaRPr lang="en-US" sz="2100" b="1" kern="0" spc="-50" smtClean="0">
              <a:solidFill>
                <a:srgbClr val="0000FF"/>
              </a:solidFill>
              <a:latin typeface="Arial" charset="0"/>
            </a:endParaRPr>
          </a:p>
          <a:p>
            <a:pPr marL="565150" indent="-457200" algn="just" eaLnBrk="1" hangingPunct="1">
              <a:lnSpc>
                <a:spcPct val="112000"/>
              </a:lnSpc>
              <a:spcBef>
                <a:spcPts val="900"/>
              </a:spcBef>
              <a:spcAft>
                <a:spcPts val="0"/>
              </a:spcAft>
              <a:buClr>
                <a:srgbClr val="FF0000"/>
              </a:buClr>
              <a:buFont typeface="+mj-lt"/>
              <a:buAutoNum type="alphaLcParenR"/>
              <a:defRPr/>
            </a:pPr>
            <a:r>
              <a:rPr lang="vi-VN" sz="2100" b="1" kern="0" spc="-50" smtClean="0">
                <a:solidFill>
                  <a:srgbClr val="0000FF"/>
                </a:solidFill>
                <a:latin typeface="Arial" charset="0"/>
              </a:rPr>
              <a:t>Thực </a:t>
            </a:r>
            <a:r>
              <a:rPr lang="vi-VN" sz="2100" b="1" kern="0" spc="-50">
                <a:solidFill>
                  <a:srgbClr val="0000FF"/>
                </a:solidFill>
                <a:latin typeface="Arial" charset="0"/>
              </a:rPr>
              <a:t>hiện các biện pháp bảo vệ cá nhân đối với người vào vùng có dịch quy định tại khoản 1 Điều 51 của Luật </a:t>
            </a:r>
            <a:r>
              <a:rPr lang="vi-VN" sz="2100" b="1" kern="0" spc="-50" smtClean="0">
                <a:solidFill>
                  <a:srgbClr val="0000FF"/>
                </a:solidFill>
                <a:latin typeface="Arial" charset="0"/>
              </a:rPr>
              <a:t>này;</a:t>
            </a:r>
            <a:endParaRPr lang="en-US" sz="2100" b="1" kern="0" spc="-50" smtClean="0">
              <a:solidFill>
                <a:srgbClr val="0000FF"/>
              </a:solidFill>
              <a:latin typeface="Arial" charset="0"/>
            </a:endParaRPr>
          </a:p>
          <a:p>
            <a:pPr marL="565150" indent="-457200" algn="just" eaLnBrk="1" hangingPunct="1">
              <a:lnSpc>
                <a:spcPct val="112000"/>
              </a:lnSpc>
              <a:spcBef>
                <a:spcPts val="900"/>
              </a:spcBef>
              <a:spcAft>
                <a:spcPts val="0"/>
              </a:spcAft>
              <a:buClr>
                <a:srgbClr val="FF0000"/>
              </a:buClr>
              <a:buFont typeface="+mj-lt"/>
              <a:buAutoNum type="alphaLcParenR"/>
              <a:defRPr/>
            </a:pPr>
            <a:r>
              <a:rPr lang="vi-VN" sz="2100" b="1" kern="0" spc="-50" smtClean="0">
                <a:solidFill>
                  <a:srgbClr val="0000FF"/>
                </a:solidFill>
                <a:latin typeface="Arial" charset="0"/>
              </a:rPr>
              <a:t>Các </a:t>
            </a:r>
            <a:r>
              <a:rPr lang="vi-VN" sz="2100" b="1" kern="0" spc="-50">
                <a:solidFill>
                  <a:srgbClr val="0000FF"/>
                </a:solidFill>
                <a:latin typeface="Arial" charset="0"/>
              </a:rPr>
              <a:t>biện pháp cần thiết khác theo quy định của pháp </a:t>
            </a:r>
            <a:r>
              <a:rPr lang="vi-VN" sz="2100" b="1" kern="0" spc="-50" smtClean="0">
                <a:solidFill>
                  <a:srgbClr val="0000FF"/>
                </a:solidFill>
                <a:latin typeface="Arial" charset="0"/>
              </a:rPr>
              <a:t>luật.</a:t>
            </a:r>
            <a:endParaRPr lang="en-US" sz="2100" b="1" kern="0" spc="-50" smtClean="0">
              <a:solidFill>
                <a:srgbClr val="0000FF"/>
              </a:solidFill>
              <a:latin typeface="Arial" charset="0"/>
            </a:endParaRPr>
          </a:p>
          <a:p>
            <a:pPr marL="565150" indent="-457200" algn="just" eaLnBrk="1" hangingPunct="1">
              <a:lnSpc>
                <a:spcPct val="112000"/>
              </a:lnSpc>
              <a:spcBef>
                <a:spcPts val="900"/>
              </a:spcBef>
              <a:spcAft>
                <a:spcPts val="0"/>
              </a:spcAft>
              <a:buClr>
                <a:srgbClr val="FF0000"/>
              </a:buClr>
              <a:buFont typeface="+mj-lt"/>
              <a:buAutoNum type="arabicPeriod" startAt="2"/>
              <a:defRPr/>
            </a:pPr>
            <a:r>
              <a:rPr lang="vi-VN" sz="2100" b="1" kern="0" spc="-50" smtClean="0">
                <a:solidFill>
                  <a:srgbClr val="0000FF"/>
                </a:solidFill>
                <a:latin typeface="Arial" charset="0"/>
              </a:rPr>
              <a:t>Trưởng </a:t>
            </a:r>
            <a:r>
              <a:rPr lang="vi-VN" sz="2100" b="1" kern="0" spc="-50">
                <a:solidFill>
                  <a:srgbClr val="0000FF"/>
                </a:solidFill>
                <a:latin typeface="Arial" charset="0"/>
              </a:rPr>
              <a:t>Ban chỉ đạo chống dịch thành lập các chốt, trạm kiểm dịch tại các đầu mối giao thông ra, vào vùng có dịch để thực hiện các biện pháp quy định tại khoản 1 Điều này</a:t>
            </a:r>
            <a:r>
              <a:rPr lang="vi-VN" sz="2100" b="1" kern="0" spc="-50" smtClean="0">
                <a:solidFill>
                  <a:srgbClr val="0000FF"/>
                </a:solidFill>
                <a:latin typeface="Arial" charset="0"/>
              </a:rPr>
              <a:t>.</a:t>
            </a:r>
            <a:endParaRPr lang="vi-VN" sz="2100" b="1" kern="0" spc="-50">
              <a:solidFill>
                <a:srgbClr val="0000FF"/>
              </a:solidFill>
              <a:latin typeface="Arial" charset="0"/>
            </a:endParaRPr>
          </a:p>
        </p:txBody>
      </p:sp>
    </p:spTree>
    <p:extLst>
      <p:ext uri="{BB962C8B-B14F-4D97-AF65-F5344CB8AC3E}">
        <p14:creationId xmlns:p14="http://schemas.microsoft.com/office/powerpoint/2010/main" val="6970011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2000"/>
              </a:lnSpc>
              <a:spcBef>
                <a:spcPts val="9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54. Các biện pháp được áp dụng trong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tình </a:t>
            </a:r>
            <a:r>
              <a:rPr lang="vi-VN" sz="2400" b="1">
                <a:solidFill>
                  <a:srgbClr val="FF0000"/>
                </a:solidFill>
                <a:latin typeface="Arial" panose="020B0604020202020204" pitchFamily="34" charset="0"/>
                <a:cs typeface="Arial" panose="020B0604020202020204" pitchFamily="34" charset="0"/>
              </a:rPr>
              <a:t>trạng khẩn cấp về dịch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6000"/>
              </a:lnSpc>
              <a:spcBef>
                <a:spcPts val="600"/>
              </a:spcBef>
              <a:spcAft>
                <a:spcPts val="0"/>
              </a:spcAft>
              <a:buClr>
                <a:srgbClr val="FF0000"/>
              </a:buClr>
              <a:buFont typeface="+mj-lt"/>
              <a:buAutoNum type="arabicPeriod"/>
              <a:defRPr/>
            </a:pPr>
            <a:r>
              <a:rPr lang="vi-VN" sz="1900" b="1" kern="0" spc="-50" smtClean="0">
                <a:solidFill>
                  <a:srgbClr val="0000FF"/>
                </a:solidFill>
                <a:latin typeface="Arial" charset="0"/>
              </a:rPr>
              <a:t>Việc </a:t>
            </a:r>
            <a:r>
              <a:rPr lang="vi-VN" sz="1900" b="1" kern="0" spc="-50">
                <a:solidFill>
                  <a:srgbClr val="0000FF"/>
                </a:solidFill>
                <a:latin typeface="Arial" charset="0"/>
              </a:rPr>
              <a:t>thành lập Ban chỉ đạo chống dịch trong tình trạng khẩn cấp thực hiện theo quy định tại điểm a khoản 2 Điều 46 của Luật </a:t>
            </a:r>
            <a:r>
              <a:rPr lang="vi-VN" sz="1900" b="1" kern="0" spc="-50" smtClean="0">
                <a:solidFill>
                  <a:srgbClr val="0000FF"/>
                </a:solidFill>
                <a:latin typeface="Arial" charset="0"/>
              </a:rPr>
              <a:t>này.</a:t>
            </a:r>
            <a:endParaRPr lang="en-US" sz="1900" b="1" kern="0" spc="-5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rabicPeriod"/>
              <a:defRPr/>
            </a:pPr>
            <a:r>
              <a:rPr lang="vi-VN" sz="1900" b="1" kern="0" spc="-50" smtClean="0">
                <a:solidFill>
                  <a:srgbClr val="0000FF"/>
                </a:solidFill>
                <a:latin typeface="Arial" charset="0"/>
              </a:rPr>
              <a:t>Trong </a:t>
            </a:r>
            <a:r>
              <a:rPr lang="vi-VN" sz="1900" b="1" kern="0" spc="-50">
                <a:solidFill>
                  <a:srgbClr val="0000FF"/>
                </a:solidFill>
                <a:latin typeface="Arial" charset="0"/>
              </a:rPr>
              <a:t>trường hợp ban bố tình trạng khẩn cấp về dịch, Trưởng Ban chỉ đạo có </a:t>
            </a:r>
            <a:r>
              <a:rPr lang="vi-VN" sz="1900" b="1" kern="0" spc="-50" smtClean="0">
                <a:solidFill>
                  <a:srgbClr val="0000FF"/>
                </a:solidFill>
                <a:latin typeface="Arial" charset="0"/>
              </a:rPr>
              <a:t>quyền:</a:t>
            </a:r>
            <a:endParaRPr lang="en-US" sz="1900" b="1" kern="0" spc="-5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lphaLcParenR"/>
              <a:defRPr/>
            </a:pPr>
            <a:r>
              <a:rPr lang="vi-VN" sz="1900" b="1" kern="0" spc="-50" smtClean="0">
                <a:solidFill>
                  <a:srgbClr val="0000FF"/>
                </a:solidFill>
                <a:latin typeface="Arial" charset="0"/>
              </a:rPr>
              <a:t>Huy </a:t>
            </a:r>
            <a:r>
              <a:rPr lang="vi-VN" sz="1900" b="1" kern="0" spc="-50">
                <a:solidFill>
                  <a:srgbClr val="0000FF"/>
                </a:solidFill>
                <a:latin typeface="Arial" charset="0"/>
              </a:rPr>
              <a:t>động, trưng dụng các nguồn lực quy định tại Điều 55 của Luật </a:t>
            </a:r>
            <a:r>
              <a:rPr lang="vi-VN" sz="1900" b="1" kern="0" spc="-50" smtClean="0">
                <a:solidFill>
                  <a:srgbClr val="0000FF"/>
                </a:solidFill>
                <a:latin typeface="Arial" charset="0"/>
              </a:rPr>
              <a:t>này;</a:t>
            </a:r>
            <a:endParaRPr lang="en-US" sz="1900" b="1" kern="0" spc="-5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lphaLcParenR"/>
              <a:defRPr/>
            </a:pPr>
            <a:r>
              <a:rPr lang="vi-VN" sz="1900" b="1" kern="0" spc="-50" smtClean="0">
                <a:solidFill>
                  <a:srgbClr val="0000FF"/>
                </a:solidFill>
                <a:latin typeface="Arial" charset="0"/>
              </a:rPr>
              <a:t>Đặt </a:t>
            </a:r>
            <a:r>
              <a:rPr lang="vi-VN" sz="1900" b="1" kern="0" spc="-50">
                <a:solidFill>
                  <a:srgbClr val="0000FF"/>
                </a:solidFill>
                <a:latin typeface="Arial" charset="0"/>
              </a:rPr>
              <a:t>biển báo hiệu, trạm gác và hướng dẫn việc đi lại tránh vùng có </a:t>
            </a:r>
            <a:r>
              <a:rPr lang="vi-VN" sz="1900" b="1" kern="0" spc="-50" smtClean="0">
                <a:solidFill>
                  <a:srgbClr val="0000FF"/>
                </a:solidFill>
                <a:latin typeface="Arial" charset="0"/>
              </a:rPr>
              <a:t>dịch;</a:t>
            </a:r>
            <a:endParaRPr lang="en-US" sz="1900" b="1" kern="0" spc="-5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lphaLcParenR"/>
              <a:defRPr/>
            </a:pPr>
            <a:r>
              <a:rPr lang="vi-VN" sz="1900" b="1" kern="0" spc="-50" smtClean="0">
                <a:solidFill>
                  <a:srgbClr val="0000FF"/>
                </a:solidFill>
                <a:latin typeface="Arial" charset="0"/>
              </a:rPr>
              <a:t>Yêu </a:t>
            </a:r>
            <a:r>
              <a:rPr lang="vi-VN" sz="1900" b="1" kern="0" spc="-50">
                <a:solidFill>
                  <a:srgbClr val="0000FF"/>
                </a:solidFill>
                <a:latin typeface="Arial" charset="0"/>
              </a:rPr>
              <a:t>cầu kiểm tra và xử lý y tế đối với phương tiện vận tải trước khi ra khỏi vùng có </a:t>
            </a:r>
            <a:r>
              <a:rPr lang="vi-VN" sz="1900" b="1" kern="0" spc="-50" smtClean="0">
                <a:solidFill>
                  <a:srgbClr val="0000FF"/>
                </a:solidFill>
                <a:latin typeface="Arial" charset="0"/>
              </a:rPr>
              <a:t>dịch;</a:t>
            </a:r>
            <a:endParaRPr lang="en-US" sz="1900" b="1" kern="0" spc="-5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lphaLcParenR"/>
              <a:defRPr/>
            </a:pPr>
            <a:r>
              <a:rPr lang="vi-VN" sz="1900" b="1" kern="0" spc="-50" smtClean="0">
                <a:solidFill>
                  <a:srgbClr val="0000FF"/>
                </a:solidFill>
                <a:latin typeface="Arial" charset="0"/>
              </a:rPr>
              <a:t>Cấm </a:t>
            </a:r>
            <a:r>
              <a:rPr lang="vi-VN" sz="1900" b="1" kern="0" spc="-50">
                <a:solidFill>
                  <a:srgbClr val="0000FF"/>
                </a:solidFill>
                <a:latin typeface="Arial" charset="0"/>
              </a:rPr>
              <a:t>tập trung đông người và các hoạt động khác có nguy cơ làm lây truyền bệnh dịch tại vùng có </a:t>
            </a:r>
            <a:r>
              <a:rPr lang="vi-VN" sz="1900" b="1" kern="0" spc="-50" smtClean="0">
                <a:solidFill>
                  <a:srgbClr val="0000FF"/>
                </a:solidFill>
                <a:latin typeface="Arial" charset="0"/>
              </a:rPr>
              <a:t>dịch;</a:t>
            </a:r>
            <a:endParaRPr lang="en-US" sz="1900" b="1" kern="0" spc="-50" smtClean="0">
              <a:solidFill>
                <a:srgbClr val="0000FF"/>
              </a:solidFill>
              <a:latin typeface="Arial" charset="0"/>
            </a:endParaRPr>
          </a:p>
          <a:p>
            <a:pPr marL="107950" indent="0" algn="just" eaLnBrk="1" hangingPunct="1">
              <a:lnSpc>
                <a:spcPct val="106000"/>
              </a:lnSpc>
              <a:spcBef>
                <a:spcPts val="600"/>
              </a:spcBef>
              <a:spcAft>
                <a:spcPts val="0"/>
              </a:spcAft>
              <a:buClr>
                <a:srgbClr val="FF0000"/>
              </a:buClr>
              <a:buNone/>
              <a:defRPr/>
            </a:pPr>
            <a:r>
              <a:rPr lang="vi-VN" sz="1900" b="1" kern="0" spc="-50" smtClean="0">
                <a:solidFill>
                  <a:srgbClr val="FF0000"/>
                </a:solidFill>
                <a:latin typeface="Arial" charset="0"/>
              </a:rPr>
              <a:t>đ</a:t>
            </a:r>
            <a:r>
              <a:rPr lang="vi-VN" sz="1900" b="1" kern="0" spc="-50">
                <a:solidFill>
                  <a:srgbClr val="FF0000"/>
                </a:solidFill>
                <a:latin typeface="Arial" charset="0"/>
              </a:rPr>
              <a:t>)</a:t>
            </a:r>
            <a:r>
              <a:rPr lang="vi-VN" sz="1900" b="1" kern="0" spc="-50">
                <a:solidFill>
                  <a:srgbClr val="0000FF"/>
                </a:solidFill>
                <a:latin typeface="Arial" charset="0"/>
              </a:rPr>
              <a:t> </a:t>
            </a:r>
            <a:r>
              <a:rPr lang="en-US" sz="1900" b="1" kern="0" spc="-50" smtClean="0">
                <a:solidFill>
                  <a:srgbClr val="0000FF"/>
                </a:solidFill>
                <a:latin typeface="Arial" charset="0"/>
              </a:rPr>
              <a:t>  </a:t>
            </a:r>
            <a:r>
              <a:rPr lang="vi-VN" sz="1900" b="1" kern="0" spc="-50" smtClean="0">
                <a:solidFill>
                  <a:srgbClr val="0000FF"/>
                </a:solidFill>
                <a:latin typeface="Arial" charset="0"/>
              </a:rPr>
              <a:t>Cấm </a:t>
            </a:r>
            <a:r>
              <a:rPr lang="vi-VN" sz="1900" b="1" kern="0" spc="-50">
                <a:solidFill>
                  <a:srgbClr val="0000FF"/>
                </a:solidFill>
                <a:latin typeface="Arial" charset="0"/>
              </a:rPr>
              <a:t>người, phương tiện không có nhiệm vụ vào ổ </a:t>
            </a:r>
            <a:r>
              <a:rPr lang="vi-VN" sz="1900" b="1" kern="0" spc="-50" smtClean="0">
                <a:solidFill>
                  <a:srgbClr val="0000FF"/>
                </a:solidFill>
                <a:latin typeface="Arial" charset="0"/>
              </a:rPr>
              <a:t>dịch;</a:t>
            </a:r>
            <a:endParaRPr lang="en-US" sz="1900" b="1" kern="0" spc="-5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lphaLcParenR" startAt="5"/>
              <a:defRPr/>
            </a:pPr>
            <a:r>
              <a:rPr lang="vi-VN" sz="1900" b="1" kern="0" spc="-50" smtClean="0">
                <a:solidFill>
                  <a:srgbClr val="0000FF"/>
                </a:solidFill>
                <a:latin typeface="Arial" charset="0"/>
              </a:rPr>
              <a:t>Tổ </a:t>
            </a:r>
            <a:r>
              <a:rPr lang="vi-VN" sz="1900" b="1" kern="0" spc="-50">
                <a:solidFill>
                  <a:srgbClr val="0000FF"/>
                </a:solidFill>
                <a:latin typeface="Arial" charset="0"/>
              </a:rPr>
              <a:t>chức tẩy uế, khử độc trên phạm vi </a:t>
            </a:r>
            <a:r>
              <a:rPr lang="vi-VN" sz="1900" b="1" kern="0" spc="-50" smtClean="0">
                <a:solidFill>
                  <a:srgbClr val="0000FF"/>
                </a:solidFill>
                <a:latin typeface="Arial" charset="0"/>
              </a:rPr>
              <a:t>rộng;</a:t>
            </a:r>
            <a:endParaRPr lang="en-US" sz="1900" b="1" kern="0" spc="-5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lphaLcParenR" startAt="7"/>
              <a:defRPr/>
            </a:pPr>
            <a:r>
              <a:rPr lang="vi-VN" sz="1900" b="1" kern="0" spc="-50" smtClean="0">
                <a:solidFill>
                  <a:srgbClr val="0000FF"/>
                </a:solidFill>
                <a:latin typeface="Arial" charset="0"/>
              </a:rPr>
              <a:t>Tiêu </a:t>
            </a:r>
            <a:r>
              <a:rPr lang="vi-VN" sz="1900" b="1" kern="0" spc="-50">
                <a:solidFill>
                  <a:srgbClr val="0000FF"/>
                </a:solidFill>
                <a:latin typeface="Arial" charset="0"/>
              </a:rPr>
              <a:t>hủy động vật, thực phẩm và các vật khác có nguy cơ làm lây lan bệnh dịch sang </a:t>
            </a:r>
            <a:r>
              <a:rPr lang="vi-VN" sz="1900" b="1" kern="0" spc="-50" smtClean="0">
                <a:solidFill>
                  <a:srgbClr val="0000FF"/>
                </a:solidFill>
                <a:latin typeface="Arial" charset="0"/>
              </a:rPr>
              <a:t>người;</a:t>
            </a:r>
            <a:endParaRPr lang="en-US" sz="1900" b="1" kern="0" spc="-50" smtClean="0">
              <a:solidFill>
                <a:srgbClr val="0000FF"/>
              </a:solidFill>
              <a:latin typeface="Arial" charset="0"/>
            </a:endParaRPr>
          </a:p>
          <a:p>
            <a:pPr marL="565150" indent="-457200" algn="just" eaLnBrk="1" hangingPunct="1">
              <a:lnSpc>
                <a:spcPct val="106000"/>
              </a:lnSpc>
              <a:spcBef>
                <a:spcPts val="600"/>
              </a:spcBef>
              <a:spcAft>
                <a:spcPts val="0"/>
              </a:spcAft>
              <a:buClr>
                <a:srgbClr val="FF0000"/>
              </a:buClr>
              <a:buFont typeface="+mj-lt"/>
              <a:buAutoNum type="alphaLcParenR" startAt="7"/>
              <a:defRPr/>
            </a:pPr>
            <a:r>
              <a:rPr lang="vi-VN" sz="1900" b="1" kern="0" spc="-50" smtClean="0">
                <a:solidFill>
                  <a:srgbClr val="0000FF"/>
                </a:solidFill>
                <a:latin typeface="Arial" charset="0"/>
              </a:rPr>
              <a:t>Áp </a:t>
            </a:r>
            <a:r>
              <a:rPr lang="vi-VN" sz="1900" b="1" kern="0" spc="-50">
                <a:solidFill>
                  <a:srgbClr val="0000FF"/>
                </a:solidFill>
                <a:latin typeface="Arial" charset="0"/>
              </a:rPr>
              <a:t>dụng các biện pháp khác quy định tại Mục 3 của Chương này</a:t>
            </a:r>
            <a:r>
              <a:rPr lang="vi-VN" sz="1900" b="1" kern="0" spc="-50" smtClean="0">
                <a:solidFill>
                  <a:srgbClr val="0000FF"/>
                </a:solidFill>
                <a:latin typeface="Arial" charset="0"/>
              </a:rPr>
              <a:t>.</a:t>
            </a:r>
            <a:endParaRPr lang="vi-VN" sz="1900" b="1" kern="0" spc="-50">
              <a:solidFill>
                <a:srgbClr val="0000FF"/>
              </a:solidFill>
              <a:latin typeface="Arial" charset="0"/>
            </a:endParaRPr>
          </a:p>
        </p:txBody>
      </p:sp>
    </p:spTree>
    <p:extLst>
      <p:ext uri="{BB962C8B-B14F-4D97-AF65-F5344CB8AC3E}">
        <p14:creationId xmlns:p14="http://schemas.microsoft.com/office/powerpoint/2010/main" val="13619325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06000"/>
              </a:lnSpc>
              <a:spcBef>
                <a:spcPts val="6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55. Huy động các nguồn lực cho hoạt động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chống </a:t>
            </a:r>
            <a:r>
              <a:rPr lang="vi-VN" sz="2400" b="1">
                <a:solidFill>
                  <a:srgbClr val="FF0000"/>
                </a:solidFill>
                <a:latin typeface="Arial" panose="020B0604020202020204" pitchFamily="34" charset="0"/>
                <a:cs typeface="Arial" panose="020B0604020202020204" pitchFamily="34" charset="0"/>
              </a:rPr>
              <a:t>dịch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Căn </a:t>
            </a:r>
            <a:r>
              <a:rPr lang="vi-VN" sz="2200" b="1" kern="0" spc="-50">
                <a:solidFill>
                  <a:srgbClr val="0000FF"/>
                </a:solidFill>
                <a:latin typeface="Arial" charset="0"/>
              </a:rPr>
              <a:t>cứ vào tính chất, mức độ nguy hiểm và quy mô của bệnh dịch đe dọa đến sức khỏe Nhân dân, </a:t>
            </a:r>
            <a:r>
              <a:rPr lang="vi-VN" sz="2200" b="1" kern="0" spc="-50">
                <a:solidFill>
                  <a:srgbClr val="FF0066"/>
                </a:solidFill>
                <a:latin typeface="Arial" charset="0"/>
              </a:rPr>
              <a:t>người có thẩm quyền được huy động người, huy động cơ sở vật chất, thiết bị y tế, thuốc, hóa chất, vật tư y tế, cơ sở dịch vụ công cộng, phương tiện giao thông và các nguồn lực khác để chống dịch</a:t>
            </a:r>
            <a:r>
              <a:rPr lang="vi-VN" sz="2200" b="1" kern="0" spc="-50">
                <a:solidFill>
                  <a:srgbClr val="0000FF"/>
                </a:solidFill>
                <a:latin typeface="Arial" charset="0"/>
              </a:rPr>
              <a:t>. Các phương tiện giao thông tham gia chống dịch được ưu tiên theo pháp luật về giao </a:t>
            </a:r>
            <a:r>
              <a:rPr lang="vi-VN" sz="2200" b="1" kern="0" spc="-50" smtClean="0">
                <a:solidFill>
                  <a:srgbClr val="0000FF"/>
                </a:solidFill>
                <a:latin typeface="Arial" charset="0"/>
              </a:rPr>
              <a:t>thông.</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Tài </a:t>
            </a:r>
            <a:r>
              <a:rPr lang="vi-VN" sz="2200" b="1" kern="0" spc="-50">
                <a:solidFill>
                  <a:srgbClr val="0000FF"/>
                </a:solidFill>
                <a:latin typeface="Arial" charset="0"/>
              </a:rPr>
              <a:t>sản đã huy động nếu được hoàn trả phải được vệ sinh, diệt trùng, tẩy uế trước khi hoàn </a:t>
            </a:r>
            <a:r>
              <a:rPr lang="vi-VN" sz="2200" b="1" kern="0" spc="-50" smtClean="0">
                <a:solidFill>
                  <a:srgbClr val="0000FF"/>
                </a:solidFill>
                <a:latin typeface="Arial" charset="0"/>
              </a:rPr>
              <a:t>trả.</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Chính </a:t>
            </a:r>
            <a:r>
              <a:rPr lang="vi-VN" sz="2200" b="1" kern="0" spc="-50">
                <a:solidFill>
                  <a:srgbClr val="0000FF"/>
                </a:solidFill>
                <a:latin typeface="Arial" charset="0"/>
              </a:rPr>
              <a:t>phủ, Ủy ban nhân dân các cấp có trách nhiệm bảo đảm các điều kiện để thực hiện các biện pháp chống dịch theo quy định của Luật này</a:t>
            </a:r>
            <a:r>
              <a:rPr lang="vi-VN" sz="2200" b="1" kern="0" spc="-50" smtClean="0">
                <a:solidFill>
                  <a:srgbClr val="0000FF"/>
                </a:solidFill>
                <a:latin typeface="Arial" charset="0"/>
              </a:rPr>
              <a:t>.</a:t>
            </a:r>
            <a:endParaRPr lang="vi-VN" sz="2200" b="1" kern="0" spc="-50">
              <a:solidFill>
                <a:srgbClr val="0000FF"/>
              </a:solidFill>
              <a:latin typeface="Arial" charset="0"/>
            </a:endParaRPr>
          </a:p>
        </p:txBody>
      </p:sp>
    </p:spTree>
    <p:extLst>
      <p:ext uri="{BB962C8B-B14F-4D97-AF65-F5344CB8AC3E}">
        <p14:creationId xmlns:p14="http://schemas.microsoft.com/office/powerpoint/2010/main" val="21151859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107950" indent="635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56. Hợp tác quốc tế trong hoạt động chống dịch</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Khi </a:t>
            </a:r>
            <a:r>
              <a:rPr lang="vi-VN" sz="2300" b="1" kern="0" spc="-50">
                <a:solidFill>
                  <a:srgbClr val="0000FF"/>
                </a:solidFill>
                <a:latin typeface="Arial" charset="0"/>
              </a:rPr>
              <a:t>có dịch xảy ra, căn cứ vào tính chất, mức độ nguy hiểm của dịch, Bộ trưởng Bộ Y tế quyết định hợp tác quốc tế về trao đổi mẫu bệnh phẩm, thông tin dịch, chuyên môn, kỹ thuật, chuyên gia, thiết bị, kinh phí trong hoạt động </a:t>
            </a:r>
            <a:r>
              <a:rPr lang="vi-VN" sz="2300" b="1" kern="0" spc="-50">
                <a:solidFill>
                  <a:srgbClr val="0000FF"/>
                </a:solidFill>
                <a:latin typeface="Arial" charset="0"/>
              </a:rPr>
              <a:t>chống </a:t>
            </a:r>
            <a:r>
              <a:rPr lang="vi-VN" sz="2300" b="1" kern="0" spc="-50" smtClean="0">
                <a:solidFill>
                  <a:srgbClr val="0000FF"/>
                </a:solidFill>
                <a:latin typeface="Arial" charset="0"/>
              </a:rPr>
              <a:t>dịch.</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Trường </a:t>
            </a:r>
            <a:r>
              <a:rPr lang="vi-VN" sz="2300" b="1" kern="0" spc="-50">
                <a:solidFill>
                  <a:srgbClr val="0000FF"/>
                </a:solidFill>
                <a:latin typeface="Arial" charset="0"/>
              </a:rPr>
              <a:t>hợp ban bố tình trạng khẩn cấp về dịch, Thủ tướng Chính phủ kêu gọi các quốc gia, các tổ chức quốc tế hỗ trợ nguồn lực để chống dịch và phối hợp triển khai các biện pháp ngăn chặn dịch lây </a:t>
            </a:r>
            <a:r>
              <a:rPr lang="vi-VN" sz="2300" b="1" kern="0" spc="-50">
                <a:solidFill>
                  <a:srgbClr val="0000FF"/>
                </a:solidFill>
                <a:latin typeface="Arial" charset="0"/>
              </a:rPr>
              <a:t>lan</a:t>
            </a:r>
            <a:r>
              <a:rPr lang="vi-VN" sz="2300" b="1" kern="0" spc="-50" smtClean="0">
                <a:solidFill>
                  <a:srgbClr val="0000FF"/>
                </a:solidFill>
                <a:latin typeface="Arial" charset="0"/>
              </a:rPr>
              <a:t>.</a:t>
            </a:r>
            <a:endParaRPr lang="vi-VN" sz="2300" b="1" kern="0" spc="-50">
              <a:solidFill>
                <a:srgbClr val="0000FF"/>
              </a:solidFill>
              <a:latin typeface="Arial" charset="0"/>
            </a:endParaRPr>
          </a:p>
        </p:txBody>
      </p:sp>
    </p:spTree>
    <p:extLst>
      <p:ext uri="{BB962C8B-B14F-4D97-AF65-F5344CB8AC3E}">
        <p14:creationId xmlns:p14="http://schemas.microsoft.com/office/powerpoint/2010/main" val="1396496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a:t>
            </a:r>
            <a:r>
              <a:rPr lang="en-US" sz="2300" b="1" smtClean="0">
                <a:solidFill>
                  <a:srgbClr val="FF0000"/>
                </a:solidFill>
                <a:latin typeface="Arial" panose="020B0604020202020204" pitchFamily="34" charset="0"/>
                <a:cs typeface="Arial" panose="020B0604020202020204" pitchFamily="34" charset="0"/>
              </a:rPr>
              <a:t>HƯƠNG </a:t>
            </a:r>
            <a:r>
              <a:rPr lang="vi-VN" sz="2300" b="1" smtClean="0">
                <a:solidFill>
                  <a:srgbClr val="FF0000"/>
                </a:solidFill>
                <a:latin typeface="Arial" panose="020B0604020202020204" pitchFamily="34" charset="0"/>
                <a:cs typeface="Arial" panose="020B0604020202020204" pitchFamily="34" charset="0"/>
              </a:rPr>
              <a:t>V</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CÁC </a:t>
            </a:r>
            <a:r>
              <a:rPr lang="vi-VN" sz="2300" b="1">
                <a:solidFill>
                  <a:srgbClr val="FF0000"/>
                </a:solidFill>
                <a:latin typeface="Arial" panose="020B0604020202020204" pitchFamily="34" charset="0"/>
                <a:cs typeface="Arial" panose="020B0604020202020204" pitchFamily="34" charset="0"/>
              </a:rPr>
              <a:t>ĐIỀU KIỆN BẢO ĐẢM ĐỂ PHÒNG, CHỐNG BỆNH TRUYỀN </a:t>
            </a:r>
            <a:r>
              <a:rPr lang="vi-VN" sz="2300" b="1" smtClean="0">
                <a:solidFill>
                  <a:srgbClr val="FF0000"/>
                </a:solidFill>
                <a:latin typeface="Arial" panose="020B0604020202020204" pitchFamily="34" charset="0"/>
                <a:cs typeface="Arial" panose="020B0604020202020204" pitchFamily="34" charset="0"/>
              </a:rPr>
              <a:t>NHIỄM</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pc="-50" smtClean="0">
                <a:solidFill>
                  <a:srgbClr val="FF0066"/>
                </a:solidFill>
                <a:latin typeface="Arial" charset="0"/>
              </a:rPr>
              <a:t>Điều </a:t>
            </a:r>
            <a:r>
              <a:rPr lang="vi-VN" sz="2000" b="1" kern="0" spc="-50">
                <a:solidFill>
                  <a:srgbClr val="FF0066"/>
                </a:solidFill>
                <a:latin typeface="Arial" charset="0"/>
              </a:rPr>
              <a:t>59. Chế độ đối với người làm công tác phòng, chống bệnh truyền nhiễm và người tham gia chống </a:t>
            </a:r>
            <a:r>
              <a:rPr lang="vi-VN" sz="2000" b="1" kern="0" spc="-50" smtClean="0">
                <a:solidFill>
                  <a:srgbClr val="FF0066"/>
                </a:solidFill>
                <a:latin typeface="Arial" charset="0"/>
              </a:rPr>
              <a:t>dịch</a:t>
            </a:r>
            <a:endParaRPr lang="en-US" sz="2000" b="1" kern="0" spc="-5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pc="-50" smtClean="0">
                <a:solidFill>
                  <a:srgbClr val="0000FF"/>
                </a:solidFill>
                <a:latin typeface="Arial" charset="0"/>
              </a:rPr>
              <a:t>Người </a:t>
            </a:r>
            <a:r>
              <a:rPr lang="vi-VN" sz="2000" b="1" kern="0" spc="-50">
                <a:solidFill>
                  <a:srgbClr val="0000FF"/>
                </a:solidFill>
                <a:latin typeface="Arial" charset="0"/>
              </a:rPr>
              <a:t>làm công tác phòng, chống bệnh truyền nhiễm được hưởng các chế độ phụ cấp nghề nghiệp và các chế độ ưu đãi </a:t>
            </a:r>
            <a:r>
              <a:rPr lang="vi-VN" sz="2000" b="1" kern="0" spc="-50" smtClean="0">
                <a:solidFill>
                  <a:srgbClr val="0000FF"/>
                </a:solidFill>
                <a:latin typeface="Arial" charset="0"/>
              </a:rPr>
              <a:t>khác.</a:t>
            </a:r>
            <a:endParaRPr lang="en-US" sz="20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pc="-50" smtClean="0">
                <a:solidFill>
                  <a:srgbClr val="0000FF"/>
                </a:solidFill>
                <a:latin typeface="Arial" charset="0"/>
              </a:rPr>
              <a:t>Người </a:t>
            </a:r>
            <a:r>
              <a:rPr lang="vi-VN" sz="2000" b="1" kern="0" spc="-50">
                <a:solidFill>
                  <a:srgbClr val="0000FF"/>
                </a:solidFill>
                <a:latin typeface="Arial" charset="0"/>
              </a:rPr>
              <a:t>tham gia chống dịch được hưởng chế độ phụ cấp chống dịch và được hưởng chế độ rủi ro nghề nghiệp khi bị lây nhiễm </a:t>
            </a:r>
            <a:r>
              <a:rPr lang="vi-VN" sz="2000" b="1" kern="0" spc="-50" smtClean="0">
                <a:solidFill>
                  <a:srgbClr val="0000FF"/>
                </a:solidFill>
                <a:latin typeface="Arial" charset="0"/>
              </a:rPr>
              <a:t>bệnh.</a:t>
            </a:r>
            <a:endParaRPr lang="en-US" sz="20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pc="-50" smtClean="0">
                <a:solidFill>
                  <a:srgbClr val="0000FF"/>
                </a:solidFill>
                <a:latin typeface="Arial" charset="0"/>
              </a:rPr>
              <a:t>Trong </a:t>
            </a:r>
            <a:r>
              <a:rPr lang="vi-VN" sz="2000" b="1" kern="0" spc="-50">
                <a:solidFill>
                  <a:srgbClr val="0000FF"/>
                </a:solidFill>
                <a:latin typeface="Arial" charset="0"/>
              </a:rPr>
              <a:t>quá trình chống dịch, khi người tham gia chống dịch dũng cảm cứu người mà bị chết hoặc bị thương thì được xem xét để công nhận là liệt sỹ hoặc thương binh, hưởng chính sách như thương binh theo quy định của pháp luật về ưu đãi người có công với cách </a:t>
            </a:r>
            <a:r>
              <a:rPr lang="vi-VN" sz="2000" b="1" kern="0" spc="-50" smtClean="0">
                <a:solidFill>
                  <a:srgbClr val="0000FF"/>
                </a:solidFill>
                <a:latin typeface="Arial" charset="0"/>
              </a:rPr>
              <a:t>mạng.</a:t>
            </a:r>
            <a:endParaRPr lang="en-US" sz="20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pc="-50" smtClean="0">
                <a:solidFill>
                  <a:srgbClr val="0000FF"/>
                </a:solidFill>
                <a:latin typeface="Arial" charset="0"/>
              </a:rPr>
              <a:t>Thủ </a:t>
            </a:r>
            <a:r>
              <a:rPr lang="vi-VN" sz="2000" b="1" kern="0" spc="-50">
                <a:solidFill>
                  <a:srgbClr val="0000FF"/>
                </a:solidFill>
                <a:latin typeface="Arial" charset="0"/>
              </a:rPr>
              <a:t>tướng Chính phủ quy định cụ thể các chế độ theo quy định tại các khoản 1, 2 và 3 Điều này</a:t>
            </a:r>
            <a:r>
              <a:rPr lang="vi-VN" sz="2000" b="1" kern="0" spc="-50" smtClean="0">
                <a:solidFill>
                  <a:srgbClr val="0000FF"/>
                </a:solidFill>
                <a:latin typeface="Arial" charset="0"/>
              </a:rPr>
              <a:t>.</a:t>
            </a:r>
            <a:endParaRPr lang="vi-VN" sz="2000" b="1" kern="0" spc="-50">
              <a:solidFill>
                <a:srgbClr val="0000FF"/>
              </a:solidFill>
              <a:latin typeface="Arial" charset="0"/>
            </a:endParaRPr>
          </a:p>
        </p:txBody>
      </p:sp>
    </p:spTree>
    <p:extLst>
      <p:ext uri="{BB962C8B-B14F-4D97-AF65-F5344CB8AC3E}">
        <p14:creationId xmlns:p14="http://schemas.microsoft.com/office/powerpoint/2010/main" val="3151664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 y="0"/>
            <a:ext cx="9144686" cy="6858000"/>
          </a:xfrm>
          <a:prstGeom prst="rect">
            <a:avLst/>
          </a:prstGeom>
        </p:spPr>
      </p:pic>
    </p:spTree>
    <p:extLst>
      <p:ext uri="{BB962C8B-B14F-4D97-AF65-F5344CB8AC3E}">
        <p14:creationId xmlns:p14="http://schemas.microsoft.com/office/powerpoint/2010/main" val="772384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a:t>
            </a:r>
            <a:r>
              <a:rPr lang="en-US" sz="2300" b="1" smtClean="0">
                <a:solidFill>
                  <a:srgbClr val="FF0000"/>
                </a:solidFill>
                <a:latin typeface="Arial" panose="020B0604020202020204" pitchFamily="34" charset="0"/>
                <a:cs typeface="Arial" panose="020B0604020202020204" pitchFamily="34" charset="0"/>
              </a:rPr>
              <a:t>HƯƠNG </a:t>
            </a:r>
            <a:r>
              <a:rPr lang="vi-VN" sz="2300" b="1" smtClean="0">
                <a:solidFill>
                  <a:srgbClr val="FF0000"/>
                </a:solidFill>
                <a:latin typeface="Arial" panose="020B0604020202020204" pitchFamily="34" charset="0"/>
                <a:cs typeface="Arial" panose="020B0604020202020204" pitchFamily="34" charset="0"/>
              </a:rPr>
              <a:t>V</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CÁC </a:t>
            </a:r>
            <a:r>
              <a:rPr lang="vi-VN" sz="2300" b="1">
                <a:solidFill>
                  <a:srgbClr val="FF0000"/>
                </a:solidFill>
                <a:latin typeface="Arial" panose="020B0604020202020204" pitchFamily="34" charset="0"/>
                <a:cs typeface="Arial" panose="020B0604020202020204" pitchFamily="34" charset="0"/>
              </a:rPr>
              <a:t>ĐIỀU KIỆN BẢO ĐẢM ĐỂ PHÒNG, CHỐNG BỆNH TRUYỀN </a:t>
            </a:r>
            <a:r>
              <a:rPr lang="vi-VN" sz="2300" b="1" smtClean="0">
                <a:solidFill>
                  <a:srgbClr val="FF0000"/>
                </a:solidFill>
                <a:latin typeface="Arial" panose="020B0604020202020204" pitchFamily="34" charset="0"/>
                <a:cs typeface="Arial" panose="020B0604020202020204" pitchFamily="34" charset="0"/>
              </a:rPr>
              <a:t>NHIỄM</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pc="-50" smtClean="0">
                <a:solidFill>
                  <a:srgbClr val="FF0066"/>
                </a:solidFill>
                <a:latin typeface="Arial" charset="0"/>
              </a:rPr>
              <a:t>Điều </a:t>
            </a:r>
            <a:r>
              <a:rPr lang="vi-VN" sz="2300" b="1" kern="0" spc="-50">
                <a:solidFill>
                  <a:srgbClr val="FF0066"/>
                </a:solidFill>
                <a:latin typeface="Arial" charset="0"/>
              </a:rPr>
              <a:t>60. Kinh phí cho công tác phòng, chống bệnh </a:t>
            </a:r>
            <a:r>
              <a:rPr lang="en-US" sz="2300" b="1" kern="0" spc="-50" smtClean="0">
                <a:solidFill>
                  <a:srgbClr val="FF0066"/>
                </a:solidFill>
                <a:latin typeface="Arial" charset="0"/>
              </a:rPr>
              <a:t/>
            </a:r>
            <a:br>
              <a:rPr lang="en-US" sz="2300" b="1" kern="0" spc="-50" smtClean="0">
                <a:solidFill>
                  <a:srgbClr val="FF0066"/>
                </a:solidFill>
                <a:latin typeface="Arial" charset="0"/>
              </a:rPr>
            </a:br>
            <a:r>
              <a:rPr lang="vi-VN" sz="2300" b="1" kern="0" spc="-50" smtClean="0">
                <a:solidFill>
                  <a:srgbClr val="FF0066"/>
                </a:solidFill>
                <a:latin typeface="Arial" charset="0"/>
              </a:rPr>
              <a:t>truyền </a:t>
            </a:r>
            <a:r>
              <a:rPr lang="vi-VN" sz="2300" b="1" kern="0" spc="-50">
                <a:solidFill>
                  <a:srgbClr val="FF0066"/>
                </a:solidFill>
                <a:latin typeface="Arial" charset="0"/>
              </a:rPr>
              <a:t>nhiễm</a:t>
            </a:r>
            <a:endParaRPr lang="en-US" sz="2300" b="1" kern="0" spc="-5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Kinh </a:t>
            </a:r>
            <a:r>
              <a:rPr lang="vi-VN" sz="2300" b="1" kern="0" spc="-50">
                <a:solidFill>
                  <a:srgbClr val="0000FF"/>
                </a:solidFill>
                <a:latin typeface="Arial" charset="0"/>
              </a:rPr>
              <a:t>phí cho công tác phòng, chống bệnh truyền nhiễm </a:t>
            </a:r>
            <a:r>
              <a:rPr lang="en-US" sz="2300" b="1" kern="0" spc="-50" smtClean="0">
                <a:solidFill>
                  <a:srgbClr val="0000FF"/>
                </a:solidFill>
                <a:latin typeface="Arial" charset="0"/>
              </a:rPr>
              <a:t/>
            </a:r>
            <a:br>
              <a:rPr lang="en-US" sz="2300" b="1" kern="0" spc="-50" smtClean="0">
                <a:solidFill>
                  <a:srgbClr val="0000FF"/>
                </a:solidFill>
                <a:latin typeface="Arial" charset="0"/>
              </a:rPr>
            </a:br>
            <a:r>
              <a:rPr lang="vi-VN" sz="2300" b="1" kern="0" spc="-50" smtClean="0">
                <a:solidFill>
                  <a:srgbClr val="0000FF"/>
                </a:solidFill>
                <a:latin typeface="Arial" charset="0"/>
              </a:rPr>
              <a:t>bao gồm:</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pc="-50" smtClean="0">
                <a:solidFill>
                  <a:srgbClr val="0000FF"/>
                </a:solidFill>
                <a:latin typeface="Arial" charset="0"/>
              </a:rPr>
              <a:t>Ngân </a:t>
            </a:r>
            <a:r>
              <a:rPr lang="vi-VN" sz="2300" b="1" kern="0" spc="-50">
                <a:solidFill>
                  <a:srgbClr val="0000FF"/>
                </a:solidFill>
                <a:latin typeface="Arial" charset="0"/>
              </a:rPr>
              <a:t>s</a:t>
            </a:r>
            <a:r>
              <a:rPr lang="en-US" sz="2300" b="1" kern="0" spc="-50">
                <a:solidFill>
                  <a:srgbClr val="0000FF"/>
                </a:solidFill>
                <a:latin typeface="Arial" charset="0"/>
              </a:rPr>
              <a:t>á</a:t>
            </a:r>
            <a:r>
              <a:rPr lang="vi-VN" sz="2300" b="1" kern="0" spc="-50">
                <a:solidFill>
                  <a:srgbClr val="0000FF"/>
                </a:solidFill>
                <a:latin typeface="Arial" charset="0"/>
              </a:rPr>
              <a:t>ch nhà </a:t>
            </a:r>
            <a:r>
              <a:rPr lang="vi-VN" sz="2300" b="1" kern="0" spc="-50" smtClean="0">
                <a:solidFill>
                  <a:srgbClr val="0000FF"/>
                </a:solidFill>
                <a:latin typeface="Arial" charset="0"/>
              </a:rPr>
              <a:t>nước;</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pc="-50" smtClean="0">
                <a:solidFill>
                  <a:srgbClr val="0000FF"/>
                </a:solidFill>
                <a:latin typeface="Arial" charset="0"/>
              </a:rPr>
              <a:t>Vốn </a:t>
            </a:r>
            <a:r>
              <a:rPr lang="vi-VN" sz="2300" b="1" kern="0" spc="-50">
                <a:solidFill>
                  <a:srgbClr val="0000FF"/>
                </a:solidFill>
                <a:latin typeface="Arial" charset="0"/>
              </a:rPr>
              <a:t>viện </a:t>
            </a:r>
            <a:r>
              <a:rPr lang="vi-VN" sz="2300" b="1" kern="0" spc="-50" smtClean="0">
                <a:solidFill>
                  <a:srgbClr val="0000FF"/>
                </a:solidFill>
                <a:latin typeface="Arial" charset="0"/>
              </a:rPr>
              <a:t>trợ;</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pc="-50" smtClean="0">
                <a:solidFill>
                  <a:srgbClr val="FF0066"/>
                </a:solidFill>
                <a:latin typeface="Arial" charset="0"/>
              </a:rPr>
              <a:t>Các </a:t>
            </a:r>
            <a:r>
              <a:rPr lang="vi-VN" sz="2300" b="1" kern="0" spc="-50">
                <a:solidFill>
                  <a:srgbClr val="FF0066"/>
                </a:solidFill>
                <a:latin typeface="Arial" charset="0"/>
              </a:rPr>
              <a:t>nguồn kinh phí khác theo quy định của pháp </a:t>
            </a:r>
            <a:r>
              <a:rPr lang="vi-VN" sz="2300" b="1" kern="0" spc="-50" smtClean="0">
                <a:solidFill>
                  <a:srgbClr val="FF0066"/>
                </a:solidFill>
                <a:latin typeface="Arial" charset="0"/>
              </a:rPr>
              <a:t>luật.</a:t>
            </a:r>
            <a:endParaRPr lang="en-US" sz="2300" b="1" kern="0" spc="-5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300" b="1" kern="0" spc="-50" smtClean="0">
                <a:solidFill>
                  <a:srgbClr val="0000FF"/>
                </a:solidFill>
                <a:latin typeface="Arial" charset="0"/>
              </a:rPr>
              <a:t>Hằng </a:t>
            </a:r>
            <a:r>
              <a:rPr lang="vi-VN" sz="2300" b="1" kern="0" spc="-50">
                <a:solidFill>
                  <a:srgbClr val="0000FF"/>
                </a:solidFill>
                <a:latin typeface="Arial" charset="0"/>
              </a:rPr>
              <a:t>năm, Nhà nước bảo đảm đủ, kịp thời ngân sách cho các hoạt động phòng, chống bệnh truyền nhiễm. Ngân sách phòng, chống bệnh truyền nhiễm không được sử dụng vào mục đích khác</a:t>
            </a:r>
            <a:r>
              <a:rPr lang="vi-VN" sz="2300" b="1" kern="0" spc="-50" smtClean="0">
                <a:solidFill>
                  <a:srgbClr val="0000FF"/>
                </a:solidFill>
                <a:latin typeface="Arial" charset="0"/>
              </a:rPr>
              <a:t>.</a:t>
            </a:r>
            <a:endParaRPr lang="vi-VN" sz="2300" b="1" kern="0" spc="-50">
              <a:solidFill>
                <a:srgbClr val="0000FF"/>
              </a:solidFill>
              <a:latin typeface="Arial" charset="0"/>
            </a:endParaRPr>
          </a:p>
        </p:txBody>
      </p:sp>
    </p:spTree>
    <p:extLst>
      <p:ext uri="{BB962C8B-B14F-4D97-AF65-F5344CB8AC3E}">
        <p14:creationId xmlns:p14="http://schemas.microsoft.com/office/powerpoint/2010/main" val="20473420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a:solidFill>
                  <a:srgbClr val="0000FF"/>
                </a:solidFill>
                <a:latin typeface="Arial" panose="020B0604020202020204" pitchFamily="34" charset="0"/>
                <a:cs typeface="Arial" panose="020B0604020202020204" pitchFamily="34" charset="0"/>
              </a:rPr>
              <a:t>Xem </a:t>
            </a:r>
            <a:r>
              <a:rPr lang="en-US" sz="2500" b="1" kern="0" smtClean="0">
                <a:solidFill>
                  <a:srgbClr val="0000FF"/>
                </a:solidFill>
                <a:latin typeface="Arial" panose="020B0604020202020204" pitchFamily="34" charset="0"/>
                <a:cs typeface="Arial" panose="020B0604020202020204" pitchFamily="34" charset="0"/>
              </a:rPr>
              <a:t>video </a:t>
            </a:r>
            <a:r>
              <a:rPr lang="en-US" sz="2500" b="1" kern="0">
                <a:solidFill>
                  <a:srgbClr val="0000FF"/>
                </a:solidFill>
                <a:latin typeface="Arial" panose="020B0604020202020204" pitchFamily="34" charset="0"/>
                <a:cs typeface="Arial" panose="020B0604020202020204" pitchFamily="34" charset="0"/>
              </a:rPr>
              <a:t>clip </a:t>
            </a:r>
            <a:r>
              <a:rPr lang="en-US" sz="2500" b="1" kern="0" smtClean="0">
                <a:solidFill>
                  <a:srgbClr val="0000FF"/>
                </a:solidFill>
                <a:latin typeface="Arial" panose="020B0604020202020204" pitchFamily="34" charset="0"/>
                <a:cs typeface="Arial" panose="020B0604020202020204" pitchFamily="34" charset="0"/>
              </a:rPr>
              <a:t>học sinh nghỉ học vì Covid-19, giáo viên trường tư khóc ròng.</a:t>
            </a:r>
            <a:endParaRPr lang="en-US" sz="25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4343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Trừ </a:t>
            </a:r>
            <a:r>
              <a:rPr lang="vi-VN" sz="2300" b="1">
                <a:solidFill>
                  <a:srgbClr val="FF0000"/>
                </a:solidFill>
                <a:latin typeface="Arial" panose="020B0604020202020204" pitchFamily="34" charset="0"/>
                <a:cs typeface="Arial" panose="020B0604020202020204" pitchFamily="34" charset="0"/>
              </a:rPr>
              <a:t>lương giáo viên vì dịch Corona là không </a:t>
            </a:r>
            <a:r>
              <a:rPr lang="vi-VN" sz="2300" b="1">
                <a:solidFill>
                  <a:srgbClr val="FF0000"/>
                </a:solidFill>
                <a:latin typeface="Arial" panose="020B0604020202020204" pitchFamily="34" charset="0"/>
                <a:cs typeface="Arial" panose="020B0604020202020204" pitchFamily="34" charset="0"/>
              </a:rPr>
              <a:t>đúng</a:t>
            </a:r>
            <a:r>
              <a:rPr lang="vi-VN" sz="2300" b="1" smtClean="0">
                <a:solidFill>
                  <a:srgbClr val="FF0000"/>
                </a:solidFill>
                <a:latin typeface="Arial" panose="020B0604020202020204" pitchFamily="34" charset="0"/>
                <a:cs typeface="Arial" panose="020B0604020202020204" pitchFamily="34" charset="0"/>
              </a:rPr>
              <a:t>!</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1900" b="1" spc="-50" smtClean="0">
                <a:solidFill>
                  <a:srgbClr val="0000FF"/>
                </a:solidFill>
                <a:latin typeface="Arial" charset="0"/>
                <a:hlinkClick r:id="rId2"/>
              </a:rPr>
              <a:t>https</a:t>
            </a:r>
            <a:r>
              <a:rPr lang="en-US" sz="1900" b="1" spc="-50">
                <a:solidFill>
                  <a:srgbClr val="0000FF"/>
                </a:solidFill>
                <a:latin typeface="Arial" charset="0"/>
                <a:hlinkClick r:id="rId2"/>
              </a:rPr>
              <a:t>://</a:t>
            </a:r>
            <a:r>
              <a:rPr lang="en-US" sz="1900" b="1" spc="-50">
                <a:solidFill>
                  <a:srgbClr val="0000FF"/>
                </a:solidFill>
                <a:latin typeface="Arial" charset="0"/>
                <a:hlinkClick r:id="rId2"/>
              </a:rPr>
              <a:t>giaoduc.net.vn/giao-duc-24h/tru-luong-giao-vien-vi-dich-corona-la-khong-dung-post206993.gd</a:t>
            </a:r>
            <a:r>
              <a:rPr lang="en-US" sz="1900" b="1" spc="-50">
                <a:solidFill>
                  <a:srgbClr val="0000FF"/>
                </a:solidFill>
                <a:latin typeface="Arial" charset="0"/>
              </a:rPr>
              <a:t> </a:t>
            </a:r>
            <a:endParaRPr lang="vi-VN"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1900" b="1" kern="0" spc="-50" smtClean="0">
                <a:solidFill>
                  <a:srgbClr val="0000FF"/>
                </a:solidFill>
                <a:latin typeface="Arial" charset="0"/>
              </a:rPr>
              <a:t>Học </a:t>
            </a:r>
            <a:r>
              <a:rPr lang="vi-VN" sz="1900" b="1" kern="0" spc="-50">
                <a:solidFill>
                  <a:srgbClr val="0000FF"/>
                </a:solidFill>
                <a:latin typeface="Arial" charset="0"/>
              </a:rPr>
              <a:t>sinh nghỉ nhưng nhiều nơi giáo viên vẫn phải tới trường làm việc, bao gồm cả tham gia lau dọn, vệ sinh thường xuyên trường lớp và làm công tác chuyên môn, giao bài tập và </a:t>
            </a:r>
            <a:r>
              <a:rPr lang="vi-VN" sz="1900" b="1" kern="0" spc="-50">
                <a:solidFill>
                  <a:srgbClr val="0000FF"/>
                </a:solidFill>
                <a:latin typeface="Arial" charset="0"/>
              </a:rPr>
              <a:t>kiểm </a:t>
            </a:r>
            <a:r>
              <a:rPr lang="vi-VN" sz="1900" b="1" kern="0" spc="-50" smtClean="0">
                <a:solidFill>
                  <a:srgbClr val="0000FF"/>
                </a:solidFill>
                <a:latin typeface="Arial" charset="0"/>
              </a:rPr>
              <a:t>tra.</a:t>
            </a:r>
            <a:endParaRPr lang="en-US" sz="19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1900" b="1" kern="0" spc="-50" smtClean="0">
                <a:solidFill>
                  <a:srgbClr val="0000FF"/>
                </a:solidFill>
                <a:latin typeface="Arial" charset="0"/>
              </a:rPr>
              <a:t>Theo </a:t>
            </a:r>
            <a:r>
              <a:rPr lang="vi-VN" sz="1900" b="1" kern="0" spc="-50">
                <a:solidFill>
                  <a:srgbClr val="0000FF"/>
                </a:solidFill>
                <a:latin typeface="Arial" charset="0"/>
              </a:rPr>
              <a:t>quy định của Bộ luật Lao động thì quãng thời gian giáo viên, nhân viên nhà trường học nghỉ làm do dịch bệnh được xác định là quãng thời gian </a:t>
            </a:r>
            <a:r>
              <a:rPr lang="vi-VN" sz="1900" b="1" kern="0" spc="-50">
                <a:solidFill>
                  <a:srgbClr val="0000FF"/>
                </a:solidFill>
                <a:latin typeface="Arial" charset="0"/>
              </a:rPr>
              <a:t>ngừng </a:t>
            </a:r>
            <a:r>
              <a:rPr lang="vi-VN" sz="1900" b="1" kern="0" spc="-50" smtClean="0">
                <a:solidFill>
                  <a:srgbClr val="0000FF"/>
                </a:solidFill>
                <a:latin typeface="Arial" charset="0"/>
              </a:rPr>
              <a:t>việc.</a:t>
            </a:r>
            <a:endParaRPr lang="en-US" sz="19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1900" b="1" kern="0" spc="-50" smtClean="0">
                <a:solidFill>
                  <a:srgbClr val="0000FF"/>
                </a:solidFill>
                <a:latin typeface="Arial" charset="0"/>
              </a:rPr>
              <a:t>Bộ </a:t>
            </a:r>
            <a:r>
              <a:rPr lang="vi-VN" sz="1900" b="1" kern="0" spc="-50">
                <a:solidFill>
                  <a:srgbClr val="0000FF"/>
                </a:solidFill>
                <a:latin typeface="Arial" charset="0"/>
              </a:rPr>
              <a:t>luật Lao động 2012 quy định việc trả lương trong thời gian ngừng việc như sau: Nếu do lỗi của Người sử dụng lao động thì Người lao động vẫn phải trả đủ lương cho Người lao động, ngược lại nếu do lỗi của Người lao động thì Người lao động không được </a:t>
            </a:r>
            <a:r>
              <a:rPr lang="vi-VN" sz="1900" b="1" kern="0" spc="-50">
                <a:solidFill>
                  <a:srgbClr val="0000FF"/>
                </a:solidFill>
                <a:latin typeface="Arial" charset="0"/>
              </a:rPr>
              <a:t>hưởng </a:t>
            </a:r>
            <a:r>
              <a:rPr lang="vi-VN" sz="1900" b="1" kern="0" spc="-50" smtClean="0">
                <a:solidFill>
                  <a:srgbClr val="0000FF"/>
                </a:solidFill>
                <a:latin typeface="Arial" charset="0"/>
              </a:rPr>
              <a:t>lương.</a:t>
            </a:r>
            <a:endParaRPr lang="en-US" sz="19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1900" b="1" kern="0" spc="-50" smtClean="0">
                <a:solidFill>
                  <a:srgbClr val="0000FF"/>
                </a:solidFill>
                <a:latin typeface="Arial" charset="0"/>
              </a:rPr>
              <a:t>Đối </a:t>
            </a:r>
            <a:r>
              <a:rPr lang="vi-VN" sz="1900" b="1" kern="0" spc="-50">
                <a:solidFill>
                  <a:srgbClr val="0000FF"/>
                </a:solidFill>
                <a:latin typeface="Arial" charset="0"/>
              </a:rPr>
              <a:t>với trường hợp ngừng việc vì nguyên nhân khách quan như thiên tai, hoả hoạn, dịch bệnh nguy hiểm, địch hoạ, di dời địa điểm hoạt động theo yêu cầu của cơ quan nhà nước có thẩm quyền hoặc vì lý do kinh tế, thì tiền lương ngừng việc do hai bên thoả thuận nhưng không được thấp hơn mức lương tối thiểu vùng do Chính phủ </a:t>
            </a:r>
            <a:r>
              <a:rPr lang="vi-VN" sz="1900" b="1" kern="0" spc="-50">
                <a:solidFill>
                  <a:srgbClr val="0000FF"/>
                </a:solidFill>
                <a:latin typeface="Arial" charset="0"/>
              </a:rPr>
              <a:t>quy </a:t>
            </a:r>
            <a:r>
              <a:rPr lang="vi-VN" sz="1900" b="1" kern="0" spc="-50" smtClean="0">
                <a:solidFill>
                  <a:srgbClr val="0000FF"/>
                </a:solidFill>
                <a:latin typeface="Arial" charset="0"/>
              </a:rPr>
              <a:t>định.</a:t>
            </a:r>
            <a:endParaRPr lang="vi-VN" sz="1900" b="1" kern="0" spc="-50">
              <a:solidFill>
                <a:srgbClr val="0000FF"/>
              </a:solidFill>
              <a:latin typeface="Arial" charset="0"/>
            </a:endParaRPr>
          </a:p>
        </p:txBody>
      </p:sp>
    </p:spTree>
    <p:extLst>
      <p:ext uri="{BB962C8B-B14F-4D97-AF65-F5344CB8AC3E}">
        <p14:creationId xmlns:p14="http://schemas.microsoft.com/office/powerpoint/2010/main" val="19599777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pc="-50" smtClean="0">
                <a:solidFill>
                  <a:srgbClr val="0000FF"/>
                </a:solidFill>
                <a:latin typeface="Arial" charset="0"/>
              </a:rPr>
              <a:t>Điều </a:t>
            </a:r>
            <a:r>
              <a:rPr lang="vi-VN" sz="2000" b="1" kern="0" spc="-50">
                <a:solidFill>
                  <a:srgbClr val="0000FF"/>
                </a:solidFill>
                <a:latin typeface="Arial" charset="0"/>
              </a:rPr>
              <a:t>này được hiểu là, thời gian giáo viên (kể cả hai nhóm giáo viên là viên chức làm việc theo hợp đồng lao động của viên chức, và giáo viên thực hiện công tác giáo dục theo hợp đồng lao động ký với trường học, công – nhân viên trường học) nghỉ theo chỉ đạo Chính phủ và hướng dẫn của Bộ Giáo dục và Đào tạo</a:t>
            </a:r>
            <a:r>
              <a:rPr lang="vi-VN" sz="2000" b="1" kern="0" spc="-50">
                <a:solidFill>
                  <a:srgbClr val="0000FF"/>
                </a:solidFill>
                <a:latin typeface="Arial" charset="0"/>
              </a:rPr>
              <a:t>.</a:t>
            </a:r>
            <a:endParaRPr lang="en-US" sz="2000" b="1" kern="0" spc="-5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pc="-50">
                <a:solidFill>
                  <a:srgbClr val="0000FF"/>
                </a:solidFill>
                <a:latin typeface="Arial" charset="0"/>
              </a:rPr>
              <a:t>Theo đó, trường học - các đơn vị sự nghiệp giáo dục vẫn thực hiện thanh toán lương cho giáo viên, nhân viên trường học nhưng không được thấp hơn mức lương tối thiểu vùng</a:t>
            </a:r>
            <a:r>
              <a:rPr lang="vi-VN" sz="2000" b="1" kern="0" spc="-50">
                <a:solidFill>
                  <a:srgbClr val="0000FF"/>
                </a:solidFill>
                <a:latin typeface="Arial" charset="0"/>
              </a:rPr>
              <a:t>. </a:t>
            </a:r>
            <a:r>
              <a:rPr lang="en-US" sz="2000" b="1" kern="0" spc="-50" smtClean="0">
                <a:solidFill>
                  <a:srgbClr val="0000FF"/>
                </a:solidFill>
                <a:latin typeface="Arial" charset="0"/>
              </a:rPr>
              <a:t>N</a:t>
            </a:r>
            <a:r>
              <a:rPr lang="vi-VN" sz="2000" b="1" kern="0" spc="-50" smtClean="0">
                <a:solidFill>
                  <a:srgbClr val="0000FF"/>
                </a:solidFill>
                <a:latin typeface="Arial" charset="0"/>
              </a:rPr>
              <a:t>hư </a:t>
            </a:r>
            <a:r>
              <a:rPr lang="vi-VN" sz="2000" b="1" kern="0" spc="-50">
                <a:solidFill>
                  <a:srgbClr val="0000FF"/>
                </a:solidFill>
                <a:latin typeface="Arial" charset="0"/>
              </a:rPr>
              <a:t>vậy thu nhập đó không còn căn cứ theo hợp đồng </a:t>
            </a:r>
            <a:r>
              <a:rPr lang="vi-VN" sz="2000" b="1" kern="0" spc="-50">
                <a:solidFill>
                  <a:srgbClr val="0000FF"/>
                </a:solidFill>
                <a:latin typeface="Arial" charset="0"/>
              </a:rPr>
              <a:t>lao </a:t>
            </a:r>
            <a:r>
              <a:rPr lang="vi-VN" sz="2000" b="1" kern="0" spc="-50" smtClean="0">
                <a:solidFill>
                  <a:srgbClr val="0000FF"/>
                </a:solidFill>
                <a:latin typeface="Arial" charset="0"/>
              </a:rPr>
              <a:t>động.</a:t>
            </a:r>
            <a:endParaRPr lang="en-US" sz="20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en-US" sz="2000" b="1" kern="0" spc="-50" smtClean="0">
                <a:solidFill>
                  <a:srgbClr val="0000FF"/>
                </a:solidFill>
                <a:latin typeface="Arial" charset="0"/>
              </a:rPr>
              <a:t>R</a:t>
            </a:r>
            <a:r>
              <a:rPr lang="vi-VN" sz="2000" b="1" kern="0" spc="-50" smtClean="0">
                <a:solidFill>
                  <a:srgbClr val="0000FF"/>
                </a:solidFill>
                <a:latin typeface="Arial" charset="0"/>
              </a:rPr>
              <a:t>iêng </a:t>
            </a:r>
            <a:r>
              <a:rPr lang="vi-VN" sz="2000" b="1" kern="0" spc="-50">
                <a:solidFill>
                  <a:srgbClr val="0000FF"/>
                </a:solidFill>
                <a:latin typeface="Arial" charset="0"/>
              </a:rPr>
              <a:t>đối với giáo viên là viên chức thì vẫn được hưởng các khoản phụ cấp </a:t>
            </a:r>
            <a:r>
              <a:rPr lang="vi-VN" sz="2000" b="1" kern="0" spc="-50">
                <a:solidFill>
                  <a:srgbClr val="0000FF"/>
                </a:solidFill>
                <a:latin typeface="Arial" charset="0"/>
              </a:rPr>
              <a:t>như</a:t>
            </a:r>
            <a:r>
              <a:rPr lang="vi-VN" sz="2000" b="1" kern="0" spc="-50" smtClean="0">
                <a:solidFill>
                  <a:srgbClr val="0000FF"/>
                </a:solidFill>
                <a:latin typeface="Arial" charset="0"/>
              </a:rPr>
              <a:t>:</a:t>
            </a:r>
            <a:r>
              <a:rPr lang="en-US" sz="2000" b="1" kern="0" spc="-50" smtClean="0">
                <a:solidFill>
                  <a:srgbClr val="0000FF"/>
                </a:solidFill>
                <a:latin typeface="Arial" charset="0"/>
              </a:rPr>
              <a:t> </a:t>
            </a:r>
            <a:r>
              <a:rPr lang="vi-VN" sz="2000" b="1" kern="0" spc="-50" smtClean="0">
                <a:solidFill>
                  <a:srgbClr val="0000FF"/>
                </a:solidFill>
                <a:latin typeface="Arial" charset="0"/>
              </a:rPr>
              <a:t>Phụ </a:t>
            </a:r>
            <a:r>
              <a:rPr lang="vi-VN" sz="2000" b="1" kern="0" spc="-50">
                <a:solidFill>
                  <a:srgbClr val="0000FF"/>
                </a:solidFill>
                <a:latin typeface="Arial" charset="0"/>
              </a:rPr>
              <a:t>cấp thâm niên, phụ cấp ưu đãi, phụ cấp lưu động, phụ cấp khu vực… theo quy định của Luật Viên chức 2010, Luật Giáo dục </a:t>
            </a:r>
            <a:r>
              <a:rPr lang="vi-VN" sz="2000" b="1" kern="0" spc="-50">
                <a:solidFill>
                  <a:srgbClr val="0000FF"/>
                </a:solidFill>
                <a:latin typeface="Arial" charset="0"/>
              </a:rPr>
              <a:t>2005</a:t>
            </a:r>
            <a:r>
              <a:rPr lang="vi-VN" sz="2000" b="1" kern="0" spc="-50" smtClean="0">
                <a:solidFill>
                  <a:srgbClr val="0000FF"/>
                </a:solidFill>
                <a:latin typeface="Arial" charset="0"/>
              </a:rPr>
              <a:t>.</a:t>
            </a:r>
            <a:endParaRPr lang="vi-VN" sz="2000" b="1" kern="0" spc="-50">
              <a:solidFill>
                <a:srgbClr val="0000FF"/>
              </a:solidFill>
              <a:latin typeface="Arial" charset="0"/>
            </a:endParaRPr>
          </a:p>
        </p:txBody>
      </p:sp>
      <p:sp>
        <p:nvSpPr>
          <p:cNvPr id="5" name="Title 1"/>
          <p:cNvSpPr>
            <a:spLocks noGrp="1"/>
          </p:cNvSpPr>
          <p:nvPr>
            <p:ph type="title"/>
          </p:nvPr>
        </p:nvSpPr>
        <p:spPr>
          <a:xfrm>
            <a:off x="234950" y="76200"/>
            <a:ext cx="8680450" cy="9906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Trừ </a:t>
            </a:r>
            <a:r>
              <a:rPr lang="vi-VN" sz="2300" b="1">
                <a:solidFill>
                  <a:srgbClr val="FF0000"/>
                </a:solidFill>
                <a:latin typeface="Arial" panose="020B0604020202020204" pitchFamily="34" charset="0"/>
                <a:cs typeface="Arial" panose="020B0604020202020204" pitchFamily="34" charset="0"/>
              </a:rPr>
              <a:t>lương giáo viên vì dịch Corona là không </a:t>
            </a:r>
            <a:r>
              <a:rPr lang="vi-VN" sz="2300" b="1">
                <a:solidFill>
                  <a:srgbClr val="FF0000"/>
                </a:solidFill>
                <a:latin typeface="Arial" panose="020B0604020202020204" pitchFamily="34" charset="0"/>
                <a:cs typeface="Arial" panose="020B0604020202020204" pitchFamily="34" charset="0"/>
              </a:rPr>
              <a:t>đúng</a:t>
            </a:r>
            <a:r>
              <a:rPr lang="vi-VN" sz="2300" b="1" smtClean="0">
                <a:solidFill>
                  <a:srgbClr val="FF0000"/>
                </a:solidFill>
                <a:latin typeface="Arial" panose="020B0604020202020204" pitchFamily="34" charset="0"/>
                <a:cs typeface="Arial" panose="020B0604020202020204" pitchFamily="34" charset="0"/>
              </a:rPr>
              <a:t>!</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1900" b="1" spc="-50" smtClean="0">
                <a:solidFill>
                  <a:srgbClr val="0000FF"/>
                </a:solidFill>
                <a:latin typeface="Arial" charset="0"/>
                <a:hlinkClick r:id="rId2"/>
              </a:rPr>
              <a:t>https</a:t>
            </a:r>
            <a:r>
              <a:rPr lang="en-US" sz="1900" b="1" spc="-50">
                <a:solidFill>
                  <a:srgbClr val="0000FF"/>
                </a:solidFill>
                <a:latin typeface="Arial" charset="0"/>
                <a:hlinkClick r:id="rId2"/>
              </a:rPr>
              <a:t>://</a:t>
            </a:r>
            <a:r>
              <a:rPr lang="en-US" sz="1900" b="1" spc="-50">
                <a:solidFill>
                  <a:srgbClr val="0000FF"/>
                </a:solidFill>
                <a:latin typeface="Arial" charset="0"/>
                <a:hlinkClick r:id="rId2"/>
              </a:rPr>
              <a:t>giaoduc.net.vn/giao-duc-24h/tru-luong-giao-vien-vi-dich-corona-la-khong-dung-post206993.gd</a:t>
            </a:r>
            <a:r>
              <a:rPr lang="en-US" sz="1900" b="1" spc="-50">
                <a:solidFill>
                  <a:srgbClr val="0000FF"/>
                </a:solidFill>
                <a:latin typeface="Arial" charset="0"/>
              </a:rPr>
              <a:t> </a:t>
            </a:r>
            <a:endParaRPr lang="vi-VN"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8000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134"/>
            <a:ext cx="9144000" cy="5875732"/>
          </a:xfrm>
          <a:prstGeom prst="rect">
            <a:avLst/>
          </a:prstGeom>
        </p:spPr>
      </p:pic>
    </p:spTree>
    <p:extLst>
      <p:ext uri="{BB962C8B-B14F-4D97-AF65-F5344CB8AC3E}">
        <p14:creationId xmlns:p14="http://schemas.microsoft.com/office/powerpoint/2010/main" val="17496002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85</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20000"/>
              </a:lnSpc>
              <a:spcBef>
                <a:spcPct val="20000"/>
              </a:spcBef>
              <a:spcAft>
                <a:spcPct val="20000"/>
              </a:spcAft>
            </a:pPr>
            <a:r>
              <a:rPr lang="en-US" sz="3500" b="1" smtClean="0">
                <a:solidFill>
                  <a:srgbClr val="FF0066"/>
                </a:solidFill>
                <a:latin typeface="Arial" panose="020B0604020202020204" pitchFamily="34" charset="0"/>
                <a:cs typeface="Arial" panose="020B0604020202020204" pitchFamily="34" charset="0"/>
              </a:rPr>
              <a:t>BỘ </a:t>
            </a:r>
            <a:r>
              <a:rPr lang="en-US" sz="3500" b="1">
                <a:solidFill>
                  <a:srgbClr val="FF0066"/>
                </a:solidFill>
                <a:latin typeface="Arial" panose="020B0604020202020204" pitchFamily="34" charset="0"/>
                <a:cs typeface="Arial" panose="020B0604020202020204" pitchFamily="34" charset="0"/>
              </a:rPr>
              <a:t>LUẬT </a:t>
            </a:r>
            <a:r>
              <a:rPr lang="en-US" sz="3500" b="1">
                <a:solidFill>
                  <a:srgbClr val="FF0066"/>
                </a:solidFill>
                <a:latin typeface="Arial" panose="020B0604020202020204" pitchFamily="34" charset="0"/>
                <a:cs typeface="Arial" panose="020B0604020202020204" pitchFamily="34" charset="0"/>
              </a:rPr>
              <a:t>LAO </a:t>
            </a:r>
            <a:r>
              <a:rPr lang="en-US" sz="3500" b="1" smtClean="0">
                <a:solidFill>
                  <a:srgbClr val="FF0066"/>
                </a:solidFill>
                <a:latin typeface="Arial" panose="020B0604020202020204" pitchFamily="34" charset="0"/>
                <a:cs typeface="Arial" panose="020B0604020202020204" pitchFamily="34" charset="0"/>
              </a:rPr>
              <a:t>ĐỘNG</a:t>
            </a:r>
            <a:br>
              <a:rPr lang="en-US" sz="3500" b="1" smtClean="0">
                <a:solidFill>
                  <a:srgbClr val="FF0066"/>
                </a:solidFill>
                <a:latin typeface="Arial" panose="020B0604020202020204" pitchFamily="34" charset="0"/>
                <a:cs typeface="Arial" panose="020B0604020202020204" pitchFamily="34" charset="0"/>
              </a:rPr>
            </a:br>
            <a:r>
              <a:rPr lang="en-US" sz="3200" b="1" smtClean="0">
                <a:solidFill>
                  <a:srgbClr val="0000FF"/>
                </a:solidFill>
                <a:latin typeface="Arial" panose="020B0604020202020204" pitchFamily="34" charset="0"/>
                <a:cs typeface="Arial" panose="020B0604020202020204" pitchFamily="34" charset="0"/>
              </a:rPr>
              <a:t>Số 10/2012/QH13 </a:t>
            </a:r>
            <a:r>
              <a:rPr lang="vi-VN" sz="3200" b="1" smtClean="0">
                <a:solidFill>
                  <a:srgbClr val="0000FF"/>
                </a:solidFill>
                <a:latin typeface="Arial" panose="020B0604020202020204" pitchFamily="34" charset="0"/>
                <a:cs typeface="Arial" panose="020B0604020202020204" pitchFamily="34" charset="0"/>
              </a:rPr>
              <a:t>ngày 18</a:t>
            </a:r>
            <a:r>
              <a:rPr lang="en-US" sz="3200" b="1" smtClean="0">
                <a:solidFill>
                  <a:srgbClr val="0000FF"/>
                </a:solidFill>
                <a:latin typeface="Arial" panose="020B0604020202020204" pitchFamily="34" charset="0"/>
                <a:cs typeface="Arial" panose="020B0604020202020204" pitchFamily="34" charset="0"/>
              </a:rPr>
              <a:t>/</a:t>
            </a:r>
            <a:r>
              <a:rPr lang="vi-VN" sz="3200" b="1" smtClean="0">
                <a:solidFill>
                  <a:srgbClr val="0000FF"/>
                </a:solidFill>
                <a:latin typeface="Arial" panose="020B0604020202020204" pitchFamily="34" charset="0"/>
                <a:cs typeface="Arial" panose="020B0604020202020204" pitchFamily="34" charset="0"/>
              </a:rPr>
              <a:t>6</a:t>
            </a:r>
            <a:r>
              <a:rPr lang="en-US" sz="3200" b="1" smtClean="0">
                <a:solidFill>
                  <a:srgbClr val="0000FF"/>
                </a:solidFill>
                <a:latin typeface="Arial" panose="020B0604020202020204" pitchFamily="34" charset="0"/>
                <a:cs typeface="Arial" panose="020B0604020202020204" pitchFamily="34" charset="0"/>
              </a:rPr>
              <a:t>/</a:t>
            </a:r>
            <a:r>
              <a:rPr lang="vi-VN" sz="3200" b="1" smtClean="0">
                <a:solidFill>
                  <a:srgbClr val="0000FF"/>
                </a:solidFill>
                <a:latin typeface="Arial" panose="020B0604020202020204" pitchFamily="34" charset="0"/>
                <a:cs typeface="Arial" panose="020B0604020202020204" pitchFamily="34" charset="0"/>
              </a:rPr>
              <a:t>2012</a:t>
            </a:r>
            <a:endParaRPr lang="en-US" sz="3200" b="1">
              <a:solidFill>
                <a:srgbClr val="0000FF"/>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33821807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a:defRPr/>
            </a:pPr>
            <a:r>
              <a:rPr lang="vi-VN" sz="1900" b="1" kern="0" spc="-50" smtClean="0">
                <a:solidFill>
                  <a:srgbClr val="0000FF"/>
                </a:solidFill>
                <a:latin typeface="Arial" charset="0"/>
              </a:rPr>
              <a:t>Khi </a:t>
            </a:r>
            <a:r>
              <a:rPr lang="vi-VN" sz="1900" b="1" kern="0" spc="-50">
                <a:solidFill>
                  <a:srgbClr val="0000FF"/>
                </a:solidFill>
                <a:latin typeface="Arial" charset="0"/>
              </a:rPr>
              <a:t>gặp khó khăn đột xuất do thiên tai, hoả hoạn, dịch bệnh, áp dụng biện pháp ngăn ngừa, khắc phục tai nạn lao động, bệnh nghề nghiệp, sự cố điện, nước hoặc do nhu cầu sản xuất, kinh doanh, người sử dụng lao động được quyền tạm thời chuyển người lao động làm công việc khác so với hợp đồng lao động, nhưng không được quá 60 ngày làm việc cộng dồn trong một năm, trừ trường hợp được sự đồng ý của người </a:t>
            </a:r>
            <a:r>
              <a:rPr lang="vi-VN" sz="1900" b="1" kern="0" spc="-50">
                <a:solidFill>
                  <a:srgbClr val="0000FF"/>
                </a:solidFill>
                <a:latin typeface="Arial" charset="0"/>
              </a:rPr>
              <a:t>lao </a:t>
            </a:r>
            <a:r>
              <a:rPr lang="vi-VN" sz="1900" b="1" kern="0" spc="-50" smtClean="0">
                <a:solidFill>
                  <a:srgbClr val="0000FF"/>
                </a:solidFill>
                <a:latin typeface="Arial" charset="0"/>
              </a:rPr>
              <a:t>động.</a:t>
            </a:r>
            <a:endParaRPr lang="en-US" sz="1900" b="1" kern="0" spc="-5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1900" b="1" kern="0" spc="-50" smtClean="0">
                <a:solidFill>
                  <a:srgbClr val="0000FF"/>
                </a:solidFill>
                <a:latin typeface="Arial" charset="0"/>
              </a:rPr>
              <a:t>Khi </a:t>
            </a:r>
            <a:r>
              <a:rPr lang="vi-VN" sz="1900" b="1" kern="0" spc="-50">
                <a:solidFill>
                  <a:srgbClr val="0000FF"/>
                </a:solidFill>
                <a:latin typeface="Arial" charset="0"/>
              </a:rPr>
              <a:t>tạm thời chuyển người lao động làm công việc khác so với hợp đồng lao động, người sử dụng lao động phải báo cho người lao động biết trước ít nhất 03 ngày làm việc, thông báo rõ thời hạn làm tạm thời và bố trí công việc phù hợp với sức khoẻ, giới tính của người </a:t>
            </a:r>
            <a:r>
              <a:rPr lang="vi-VN" sz="1900" b="1" kern="0" spc="-50">
                <a:solidFill>
                  <a:srgbClr val="0000FF"/>
                </a:solidFill>
                <a:latin typeface="Arial" charset="0"/>
              </a:rPr>
              <a:t>lao </a:t>
            </a:r>
            <a:r>
              <a:rPr lang="vi-VN" sz="1900" b="1" kern="0" spc="-50" smtClean="0">
                <a:solidFill>
                  <a:srgbClr val="0000FF"/>
                </a:solidFill>
                <a:latin typeface="Arial" charset="0"/>
              </a:rPr>
              <a:t>động.</a:t>
            </a:r>
            <a:endParaRPr lang="en-US" sz="1900" b="1" kern="0" spc="-5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1900" b="1" kern="0" spc="-50" smtClean="0">
                <a:solidFill>
                  <a:srgbClr val="0000FF"/>
                </a:solidFill>
                <a:latin typeface="Arial" charset="0"/>
              </a:rPr>
              <a:t>Người </a:t>
            </a:r>
            <a:r>
              <a:rPr lang="vi-VN" sz="1900" b="1" kern="0" spc="-50">
                <a:solidFill>
                  <a:srgbClr val="0000FF"/>
                </a:solidFill>
                <a:latin typeface="Arial" charset="0"/>
              </a:rPr>
              <a:t>lao động làm công việc theo quy định tại khoản 1 Điều này được trả lương theo công việc mới; nếu tiền lương của công việc mới thấp hơn tiền lương công việc cũ thì được giữ nguyên mức tiền lương cũ trong thời hạn 30 ngày làm việc. Tiền lương theo công việc mới ít nhất phải bằng 85% mức tiền lương công việc cũ nhưng không thấp hơn mức lương tối thiểu vùng do Chính phủ quy </a:t>
            </a:r>
            <a:r>
              <a:rPr lang="vi-VN" sz="1900" b="1" kern="0" spc="-50">
                <a:solidFill>
                  <a:srgbClr val="0000FF"/>
                </a:solidFill>
                <a:latin typeface="Arial" charset="0"/>
              </a:rPr>
              <a:t>định</a:t>
            </a:r>
            <a:r>
              <a:rPr lang="vi-VN" sz="1900" b="1" kern="0" spc="-50" smtClean="0">
                <a:solidFill>
                  <a:srgbClr val="0000FF"/>
                </a:solidFill>
                <a:latin typeface="Arial" charset="0"/>
              </a:rPr>
              <a:t>.</a:t>
            </a:r>
            <a:endParaRPr lang="vi-VN" sz="1900" b="1" kern="0" spc="-50">
              <a:solidFill>
                <a:srgbClr val="0000FF"/>
              </a:solidFill>
              <a:latin typeface="Arial" charset="0"/>
            </a:endParaRPr>
          </a:p>
        </p:txBody>
      </p:sp>
      <p:sp>
        <p:nvSpPr>
          <p:cNvPr id="5" name="Title 1"/>
          <p:cNvSpPr>
            <a:spLocks noGrp="1"/>
          </p:cNvSpPr>
          <p:nvPr>
            <p:ph type="title"/>
          </p:nvPr>
        </p:nvSpPr>
        <p:spPr>
          <a:xfrm>
            <a:off x="234950" y="76200"/>
            <a:ext cx="8680450" cy="9906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31. Chuyển người lao động làm công việc khác so với hợp đồng </a:t>
            </a:r>
            <a:r>
              <a:rPr lang="vi-VN" sz="2300" b="1">
                <a:solidFill>
                  <a:srgbClr val="FF0000"/>
                </a:solidFill>
                <a:latin typeface="Arial" panose="020B0604020202020204" pitchFamily="34" charset="0"/>
                <a:cs typeface="Arial" panose="020B0604020202020204" pitchFamily="34" charset="0"/>
              </a:rPr>
              <a:t>lao </a:t>
            </a:r>
            <a:r>
              <a:rPr lang="vi-VN" sz="2300" b="1" smtClean="0">
                <a:solidFill>
                  <a:srgbClr val="FF0000"/>
                </a:solidFill>
                <a:latin typeface="Arial" panose="020B0604020202020204" pitchFamily="34" charset="0"/>
                <a:cs typeface="Arial" panose="020B0604020202020204" pitchFamily="34" charset="0"/>
              </a:rPr>
              <a:t>động</a:t>
            </a:r>
            <a:endParaRPr lang="vi-VN"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5947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just" eaLnBrk="1" hangingPunct="1">
              <a:lnSpc>
                <a:spcPct val="110000"/>
              </a:lnSpc>
              <a:spcBef>
                <a:spcPts val="1000"/>
              </a:spcBef>
              <a:spcAft>
                <a:spcPts val="0"/>
              </a:spcAft>
              <a:buClr>
                <a:srgbClr val="FF0000"/>
              </a:buClr>
              <a:buNone/>
              <a:defRPr/>
            </a:pPr>
            <a:r>
              <a:rPr lang="vi-VN" sz="2000" b="1" kern="0" spc="-50" smtClean="0">
                <a:solidFill>
                  <a:srgbClr val="0000FF"/>
                </a:solidFill>
                <a:latin typeface="Arial" charset="0"/>
              </a:rPr>
              <a:t>Trong </a:t>
            </a:r>
            <a:r>
              <a:rPr lang="vi-VN" sz="2000" b="1" kern="0" spc="-50">
                <a:solidFill>
                  <a:srgbClr val="0000FF"/>
                </a:solidFill>
                <a:latin typeface="Arial" charset="0"/>
              </a:rPr>
              <a:t>trường hợp phải ngừng việc, người lao động được trả </a:t>
            </a:r>
            <a:r>
              <a:rPr lang="vi-VN" sz="2000" b="1" kern="0" spc="-50">
                <a:solidFill>
                  <a:srgbClr val="0000FF"/>
                </a:solidFill>
                <a:latin typeface="Arial" charset="0"/>
              </a:rPr>
              <a:t>lương </a:t>
            </a:r>
            <a:r>
              <a:rPr lang="en-US" sz="2000" b="1" kern="0" spc="-50" smtClean="0">
                <a:solidFill>
                  <a:srgbClr val="0000FF"/>
                </a:solidFill>
                <a:latin typeface="Arial" charset="0"/>
              </a:rPr>
              <a:t/>
            </a:r>
            <a:br>
              <a:rPr lang="en-US" sz="2000" b="1" kern="0" spc="-50" smtClean="0">
                <a:solidFill>
                  <a:srgbClr val="0000FF"/>
                </a:solidFill>
                <a:latin typeface="Arial" charset="0"/>
              </a:rPr>
            </a:br>
            <a:r>
              <a:rPr lang="vi-VN" sz="2000" b="1" kern="0" spc="-50" smtClean="0">
                <a:solidFill>
                  <a:srgbClr val="0000FF"/>
                </a:solidFill>
                <a:latin typeface="Arial" charset="0"/>
              </a:rPr>
              <a:t>như sau:</a:t>
            </a:r>
            <a:endParaRPr lang="en-US" sz="2000" b="1" kern="0" spc="-5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000" b="1" kern="0" spc="-50" smtClean="0">
                <a:solidFill>
                  <a:srgbClr val="0000FF"/>
                </a:solidFill>
                <a:latin typeface="Arial" charset="0"/>
              </a:rPr>
              <a:t>Nếu </a:t>
            </a:r>
            <a:r>
              <a:rPr lang="vi-VN" sz="2000" b="1" kern="0" spc="-50">
                <a:solidFill>
                  <a:srgbClr val="0000FF"/>
                </a:solidFill>
                <a:latin typeface="Arial" charset="0"/>
              </a:rPr>
              <a:t>do lỗi của người sử dụng lao động, thì người lao động được trả đủ </a:t>
            </a:r>
            <a:r>
              <a:rPr lang="vi-VN" sz="2000" b="1" kern="0" spc="-50">
                <a:solidFill>
                  <a:srgbClr val="0000FF"/>
                </a:solidFill>
                <a:latin typeface="Arial" charset="0"/>
              </a:rPr>
              <a:t>tiền </a:t>
            </a:r>
            <a:r>
              <a:rPr lang="vi-VN" sz="2000" b="1" kern="0" spc="-50" smtClean="0">
                <a:solidFill>
                  <a:srgbClr val="0000FF"/>
                </a:solidFill>
                <a:latin typeface="Arial" charset="0"/>
              </a:rPr>
              <a:t>lương;</a:t>
            </a:r>
            <a:endParaRPr lang="en-US" sz="2000" b="1" kern="0" spc="-5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000" b="1" kern="0" spc="-50" smtClean="0">
                <a:solidFill>
                  <a:srgbClr val="0000FF"/>
                </a:solidFill>
                <a:latin typeface="Arial" charset="0"/>
              </a:rPr>
              <a:t>Nếu </a:t>
            </a:r>
            <a:r>
              <a:rPr lang="vi-VN" sz="2000" b="1" kern="0" spc="-50">
                <a:solidFill>
                  <a:srgbClr val="0000FF"/>
                </a:solidFill>
                <a:latin typeface="Arial" charset="0"/>
              </a:rPr>
              <a:t>do lỗi của người lao động thì người đó không được trả lương; những người lao động khác trong cùng đơn vị phải ngừng việc được trả lương theo mức do hai bên thoả thuận nhưng không được thấp hơn mức lương tối thiểu vùng do Chính phủ </a:t>
            </a:r>
            <a:r>
              <a:rPr lang="vi-VN" sz="2000" b="1" kern="0" spc="-50">
                <a:solidFill>
                  <a:srgbClr val="0000FF"/>
                </a:solidFill>
                <a:latin typeface="Arial" charset="0"/>
              </a:rPr>
              <a:t>quy </a:t>
            </a:r>
            <a:r>
              <a:rPr lang="vi-VN" sz="2000" b="1" kern="0" spc="-50" smtClean="0">
                <a:solidFill>
                  <a:srgbClr val="0000FF"/>
                </a:solidFill>
                <a:latin typeface="Arial" charset="0"/>
              </a:rPr>
              <a:t>định;</a:t>
            </a:r>
            <a:endParaRPr lang="en-US" sz="2000" b="1" kern="0" spc="-5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000" b="1" kern="0" spc="-50" smtClean="0">
                <a:solidFill>
                  <a:srgbClr val="0000FF"/>
                </a:solidFill>
                <a:latin typeface="Arial" charset="0"/>
              </a:rPr>
              <a:t>Nếu </a:t>
            </a:r>
            <a:r>
              <a:rPr lang="vi-VN" sz="2000" b="1" kern="0" spc="-50">
                <a:solidFill>
                  <a:srgbClr val="0000FF"/>
                </a:solidFill>
                <a:latin typeface="Arial" charset="0"/>
              </a:rPr>
              <a:t>vì sự cố về điện, nước mà không do lỗi của người sử dụng lao động, người lao động hoặc vì các nguyên nhân khách quan khác như thiên tai, hoả hoạn, dịch bệnh nguy hiểm, địch hoạ, di dời địa điểm hoạt động theo yêu cầu của cơ quan nhà nước có thẩm quyền hoặc vì lý do kinh tế, thì tiền lương ngừng việc do hai bên thoả thuận nhưng không được thấp hơn mức lương tối thiểu vùng do Chính </a:t>
            </a:r>
            <a:r>
              <a:rPr lang="vi-VN" sz="2000" b="1" kern="0" spc="-50">
                <a:solidFill>
                  <a:srgbClr val="0000FF"/>
                </a:solidFill>
                <a:latin typeface="Arial" charset="0"/>
              </a:rPr>
              <a:t>phủ </a:t>
            </a:r>
            <a:r>
              <a:rPr lang="en-US" sz="2000" b="1" kern="0" spc="-50" smtClean="0">
                <a:solidFill>
                  <a:srgbClr val="0000FF"/>
                </a:solidFill>
                <a:latin typeface="Arial" charset="0"/>
              </a:rPr>
              <a:t/>
            </a:r>
            <a:br>
              <a:rPr lang="en-US" sz="2000" b="1" kern="0" spc="-50" smtClean="0">
                <a:solidFill>
                  <a:srgbClr val="0000FF"/>
                </a:solidFill>
                <a:latin typeface="Arial" charset="0"/>
              </a:rPr>
            </a:br>
            <a:r>
              <a:rPr lang="vi-VN" sz="2000" b="1" kern="0" spc="-50" smtClean="0">
                <a:solidFill>
                  <a:srgbClr val="0000FF"/>
                </a:solidFill>
                <a:latin typeface="Arial" charset="0"/>
              </a:rPr>
              <a:t>quy </a:t>
            </a:r>
            <a:r>
              <a:rPr lang="vi-VN" sz="2000" b="1" kern="0" spc="-50">
                <a:solidFill>
                  <a:srgbClr val="0000FF"/>
                </a:solidFill>
                <a:latin typeface="Arial" charset="0"/>
              </a:rPr>
              <a:t>định</a:t>
            </a:r>
            <a:r>
              <a:rPr lang="vi-VN" sz="2000" b="1" kern="0" spc="-50" smtClean="0">
                <a:solidFill>
                  <a:srgbClr val="0000FF"/>
                </a:solidFill>
                <a:latin typeface="Arial" charset="0"/>
              </a:rPr>
              <a:t>.</a:t>
            </a:r>
            <a:endParaRPr lang="vi-VN" sz="2000" b="1" kern="0" spc="-50">
              <a:solidFill>
                <a:srgbClr val="0000FF"/>
              </a:solidFill>
              <a:latin typeface="Arial" charset="0"/>
            </a:endParaRPr>
          </a:p>
        </p:txBody>
      </p:sp>
      <p:sp>
        <p:nvSpPr>
          <p:cNvPr id="5" name="Title 1"/>
          <p:cNvSpPr>
            <a:spLocks noGrp="1"/>
          </p:cNvSpPr>
          <p:nvPr>
            <p:ph type="title"/>
          </p:nvPr>
        </p:nvSpPr>
        <p:spPr>
          <a:xfrm>
            <a:off x="234950" y="76200"/>
            <a:ext cx="8680450" cy="990600"/>
          </a:xfrm>
        </p:spPr>
        <p:txBody>
          <a:bodyPr anchor="ctr"/>
          <a:lstStyle/>
          <a:p>
            <a:pPr marL="565150" indent="-457200" algn="ctr" eaLnBrk="1" hangingPunct="1">
              <a:lnSpc>
                <a:spcPct val="110000"/>
              </a:lnSpc>
              <a:spcBef>
                <a:spcPts val="10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98. Tiền lương ngừng việc</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3942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just" eaLnBrk="1" hangingPunct="1">
              <a:lnSpc>
                <a:spcPct val="114000"/>
              </a:lnSpc>
              <a:spcBef>
                <a:spcPts val="1200"/>
              </a:spcBef>
              <a:spcAft>
                <a:spcPts val="0"/>
              </a:spcAft>
              <a:buClr>
                <a:srgbClr val="FF0000"/>
              </a:buClr>
              <a:buNone/>
              <a:defRPr/>
            </a:pPr>
            <a:r>
              <a:rPr lang="vi-VN" sz="2100" b="1" kern="0" spc="-50" smtClean="0">
                <a:solidFill>
                  <a:srgbClr val="0000FF"/>
                </a:solidFill>
                <a:latin typeface="Arial" charset="0"/>
              </a:rPr>
              <a:t>Người </a:t>
            </a:r>
            <a:r>
              <a:rPr lang="vi-VN" sz="2100" b="1" kern="0" spc="-50">
                <a:solidFill>
                  <a:srgbClr val="0000FF"/>
                </a:solidFill>
                <a:latin typeface="Arial" charset="0"/>
              </a:rPr>
              <a:t>sử dụng lao động có quyền yêu cầu người lao động làm thêm giờ vào bất kỳ ngày nào và người lao động không được từ chối trong các trường hợp </a:t>
            </a:r>
            <a:r>
              <a:rPr lang="vi-VN" sz="2100" b="1" kern="0" spc="-50">
                <a:solidFill>
                  <a:srgbClr val="0000FF"/>
                </a:solidFill>
                <a:latin typeface="Arial" charset="0"/>
              </a:rPr>
              <a:t>sau </a:t>
            </a:r>
            <a:r>
              <a:rPr lang="vi-VN" sz="2100" b="1" kern="0" spc="-50" smtClean="0">
                <a:solidFill>
                  <a:srgbClr val="0000FF"/>
                </a:solidFill>
                <a:latin typeface="Arial" charset="0"/>
              </a:rPr>
              <a:t>đây:</a:t>
            </a:r>
            <a:endParaRPr lang="en-US" sz="21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pc="-50" smtClean="0">
                <a:solidFill>
                  <a:srgbClr val="0000FF"/>
                </a:solidFill>
                <a:latin typeface="Arial" charset="0"/>
              </a:rPr>
              <a:t>Thực </a:t>
            </a:r>
            <a:r>
              <a:rPr lang="vi-VN" sz="2100" b="1" kern="0" spc="-50">
                <a:solidFill>
                  <a:srgbClr val="0000FF"/>
                </a:solidFill>
                <a:latin typeface="Arial" charset="0"/>
              </a:rPr>
              <a:t>hiện lệnh động viên, huy động bảo đảm nhiệm vụ quốc phòng, an ninh trong tình trạng khẩn cấp về quốc phòng, an ninh theo quy định của </a:t>
            </a:r>
            <a:r>
              <a:rPr lang="vi-VN" sz="2100" b="1" kern="0" spc="-50">
                <a:solidFill>
                  <a:srgbClr val="0000FF"/>
                </a:solidFill>
                <a:latin typeface="Arial" charset="0"/>
              </a:rPr>
              <a:t>pháp </a:t>
            </a:r>
            <a:r>
              <a:rPr lang="vi-VN" sz="2100" b="1" kern="0" spc="-50" smtClean="0">
                <a:solidFill>
                  <a:srgbClr val="0000FF"/>
                </a:solidFill>
                <a:latin typeface="Arial" charset="0"/>
              </a:rPr>
              <a:t>luật;</a:t>
            </a:r>
            <a:endParaRPr lang="en-US" sz="21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pc="-50" smtClean="0">
                <a:solidFill>
                  <a:srgbClr val="0000FF"/>
                </a:solidFill>
                <a:latin typeface="Arial" charset="0"/>
              </a:rPr>
              <a:t>Thực </a:t>
            </a:r>
            <a:r>
              <a:rPr lang="vi-VN" sz="2100" b="1" kern="0" spc="-50">
                <a:solidFill>
                  <a:srgbClr val="0000FF"/>
                </a:solidFill>
                <a:latin typeface="Arial" charset="0"/>
              </a:rPr>
              <a:t>hiện các công việc nhằm bảo vệ tính mạng con người, tài sản của cơ quan, tổ chức, cá nhân trong phòng ngừa và khắc phục hậu quả thiên tai, hỏa hoạn, dịch bệnh và thảm </a:t>
            </a:r>
            <a:r>
              <a:rPr lang="vi-VN" sz="2100" b="1" kern="0" spc="-50">
                <a:solidFill>
                  <a:srgbClr val="0000FF"/>
                </a:solidFill>
                <a:latin typeface="Arial" charset="0"/>
              </a:rPr>
              <a:t>họa</a:t>
            </a:r>
            <a:r>
              <a:rPr lang="vi-VN" sz="2100" b="1" kern="0" spc="-50" smtClean="0">
                <a:solidFill>
                  <a:srgbClr val="0000FF"/>
                </a:solidFill>
                <a:latin typeface="Arial" charset="0"/>
              </a:rPr>
              <a:t>.</a:t>
            </a:r>
            <a:endParaRPr lang="vi-VN" sz="2100" b="1" kern="0" spc="-50">
              <a:solidFill>
                <a:srgbClr val="0000FF"/>
              </a:solidFill>
              <a:latin typeface="Arial" charset="0"/>
            </a:endParaRPr>
          </a:p>
        </p:txBody>
      </p:sp>
      <p:sp>
        <p:nvSpPr>
          <p:cNvPr id="5" name="Title 1"/>
          <p:cNvSpPr>
            <a:spLocks noGrp="1"/>
          </p:cNvSpPr>
          <p:nvPr>
            <p:ph type="title"/>
          </p:nvPr>
        </p:nvSpPr>
        <p:spPr>
          <a:xfrm>
            <a:off x="234950" y="76200"/>
            <a:ext cx="8680450" cy="990600"/>
          </a:xfrm>
        </p:spPr>
        <p:txBody>
          <a:bodyPr anchor="ctr"/>
          <a:lstStyle/>
          <a:p>
            <a:pPr marL="565150" indent="-45720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107. Làm thêm giờ trong những trường hợp đặc biệt</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2627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just" eaLnBrk="1" hangingPunct="1">
              <a:lnSpc>
                <a:spcPct val="114000"/>
              </a:lnSpc>
              <a:spcBef>
                <a:spcPts val="1200"/>
              </a:spcBef>
              <a:spcAft>
                <a:spcPts val="0"/>
              </a:spcAft>
              <a:buClr>
                <a:srgbClr val="FF0000"/>
              </a:buClr>
              <a:buNone/>
              <a:defRPr/>
            </a:pPr>
            <a:r>
              <a:rPr lang="vi-VN" sz="2100" b="1" kern="0" spc="-50" smtClean="0">
                <a:solidFill>
                  <a:srgbClr val="0000FF"/>
                </a:solidFill>
                <a:latin typeface="Arial" charset="0"/>
              </a:rPr>
              <a:t>Người </a:t>
            </a:r>
            <a:r>
              <a:rPr lang="vi-VN" sz="2100" b="1" kern="0" spc="-50">
                <a:solidFill>
                  <a:srgbClr val="0000FF"/>
                </a:solidFill>
                <a:latin typeface="Arial" charset="0"/>
              </a:rPr>
              <a:t>sử dụng lao động có quyền yêu cầu người lao động làm thêm giờ vào bất kỳ ngày nào và người lao động không được từ chối trong các trường hợp </a:t>
            </a:r>
            <a:r>
              <a:rPr lang="vi-VN" sz="2100" b="1" kern="0" spc="-50">
                <a:solidFill>
                  <a:srgbClr val="0000FF"/>
                </a:solidFill>
                <a:latin typeface="Arial" charset="0"/>
              </a:rPr>
              <a:t>sau </a:t>
            </a:r>
            <a:r>
              <a:rPr lang="vi-VN" sz="2100" b="1" kern="0" spc="-50" smtClean="0">
                <a:solidFill>
                  <a:srgbClr val="0000FF"/>
                </a:solidFill>
                <a:latin typeface="Arial" charset="0"/>
              </a:rPr>
              <a:t>đây:</a:t>
            </a:r>
            <a:endParaRPr lang="en-US" sz="21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pc="-50" smtClean="0">
                <a:solidFill>
                  <a:srgbClr val="0000FF"/>
                </a:solidFill>
                <a:latin typeface="Arial" charset="0"/>
              </a:rPr>
              <a:t>Thực </a:t>
            </a:r>
            <a:r>
              <a:rPr lang="vi-VN" sz="2100" b="1" kern="0" spc="-50">
                <a:solidFill>
                  <a:srgbClr val="0000FF"/>
                </a:solidFill>
                <a:latin typeface="Arial" charset="0"/>
              </a:rPr>
              <a:t>hiện lệnh động viên, huy động bảo đảm nhiệm vụ quốc phòng, an ninh trong tình trạng khẩn cấp về quốc phòng, an ninh theo quy định của </a:t>
            </a:r>
            <a:r>
              <a:rPr lang="vi-VN" sz="2100" b="1" kern="0" spc="-50">
                <a:solidFill>
                  <a:srgbClr val="0000FF"/>
                </a:solidFill>
                <a:latin typeface="Arial" charset="0"/>
              </a:rPr>
              <a:t>pháp </a:t>
            </a:r>
            <a:r>
              <a:rPr lang="vi-VN" sz="2100" b="1" kern="0" spc="-50" smtClean="0">
                <a:solidFill>
                  <a:srgbClr val="0000FF"/>
                </a:solidFill>
                <a:latin typeface="Arial" charset="0"/>
              </a:rPr>
              <a:t>luật;</a:t>
            </a:r>
            <a:endParaRPr lang="en-US" sz="21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pc="-50" smtClean="0">
                <a:solidFill>
                  <a:srgbClr val="0000FF"/>
                </a:solidFill>
                <a:latin typeface="Arial" charset="0"/>
              </a:rPr>
              <a:t>Thực </a:t>
            </a:r>
            <a:r>
              <a:rPr lang="vi-VN" sz="2100" b="1" kern="0" spc="-50">
                <a:solidFill>
                  <a:srgbClr val="0000FF"/>
                </a:solidFill>
                <a:latin typeface="Arial" charset="0"/>
              </a:rPr>
              <a:t>hiện các công việc nhằm bảo vệ tính mạng con người, tài sản của cơ quan, tổ chức, cá nhân trong phòng ngừa và khắc phục hậu quả thiên tai, hỏa hoạn, dịch bệnh và thảm </a:t>
            </a:r>
            <a:r>
              <a:rPr lang="vi-VN" sz="2100" b="1" kern="0" spc="-50">
                <a:solidFill>
                  <a:srgbClr val="0000FF"/>
                </a:solidFill>
                <a:latin typeface="Arial" charset="0"/>
              </a:rPr>
              <a:t>họa</a:t>
            </a:r>
            <a:r>
              <a:rPr lang="vi-VN" sz="2100" b="1" kern="0" spc="-50" smtClean="0">
                <a:solidFill>
                  <a:srgbClr val="0000FF"/>
                </a:solidFill>
                <a:latin typeface="Arial" charset="0"/>
              </a:rPr>
              <a:t>.</a:t>
            </a:r>
            <a:endParaRPr lang="vi-VN" sz="2100" b="1" kern="0" spc="-50">
              <a:solidFill>
                <a:srgbClr val="0000FF"/>
              </a:solidFill>
              <a:latin typeface="Arial" charset="0"/>
            </a:endParaRPr>
          </a:p>
        </p:txBody>
      </p:sp>
      <p:sp>
        <p:nvSpPr>
          <p:cNvPr id="5" name="Title 1"/>
          <p:cNvSpPr>
            <a:spLocks noGrp="1"/>
          </p:cNvSpPr>
          <p:nvPr>
            <p:ph type="title"/>
          </p:nvPr>
        </p:nvSpPr>
        <p:spPr>
          <a:xfrm>
            <a:off x="234950" y="76200"/>
            <a:ext cx="8680450" cy="990600"/>
          </a:xfrm>
        </p:spPr>
        <p:txBody>
          <a:bodyPr anchor="ctr"/>
          <a:lstStyle/>
          <a:p>
            <a:pPr marL="565150" indent="-457200" algn="ctr" eaLnBrk="1" hangingPunct="1">
              <a:lnSpc>
                <a:spcPct val="110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107. Làm thêm giờ trong những trường hợp đặc biệt</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988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FF0066"/>
                </a:solidFill>
                <a:latin typeface="Arial" charset="0"/>
              </a:rPr>
              <a:t>Bệnh </a:t>
            </a:r>
            <a:r>
              <a:rPr lang="vi-VN" sz="2200" b="1" kern="0">
                <a:solidFill>
                  <a:srgbClr val="FF0066"/>
                </a:solidFill>
                <a:latin typeface="Arial" charset="0"/>
              </a:rPr>
              <a:t>truyền nhiễm </a:t>
            </a:r>
            <a:r>
              <a:rPr lang="vi-VN" sz="2200" b="1" kern="0">
                <a:solidFill>
                  <a:srgbClr val="0000FF"/>
                </a:solidFill>
                <a:latin typeface="Arial" charset="0"/>
              </a:rPr>
              <a:t>là bệnh lây truyền trực tiếp hoặc gián tiếp từ người hoặc từ động vật sang người do tác nhân gây bệnh truyền </a:t>
            </a:r>
            <a:r>
              <a:rPr lang="vi-VN" sz="2200" b="1" kern="0" smtClean="0">
                <a:solidFill>
                  <a:srgbClr val="0000FF"/>
                </a:solidFill>
                <a:latin typeface="Arial" charset="0"/>
              </a:rPr>
              <a:t>nhiễm.</a:t>
            </a:r>
            <a:endParaRPr lang="en-US" sz="22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FF0066"/>
                </a:solidFill>
                <a:latin typeface="Arial" charset="0"/>
              </a:rPr>
              <a:t>Tác </a:t>
            </a:r>
            <a:r>
              <a:rPr lang="vi-VN" sz="2200" b="1" kern="0">
                <a:solidFill>
                  <a:srgbClr val="FF0066"/>
                </a:solidFill>
                <a:latin typeface="Arial" charset="0"/>
              </a:rPr>
              <a:t>nhân gây bệnh truyền nhiễm </a:t>
            </a:r>
            <a:r>
              <a:rPr lang="vi-VN" sz="2200" b="1" kern="0">
                <a:solidFill>
                  <a:srgbClr val="0000FF"/>
                </a:solidFill>
                <a:latin typeface="Arial" charset="0"/>
              </a:rPr>
              <a:t>là vi rút, vi khuẩn, ký sinh trùng và nấm có khả năng gây bệnh truyền </a:t>
            </a:r>
            <a:r>
              <a:rPr lang="vi-VN" sz="2200" b="1" kern="0" smtClean="0">
                <a:solidFill>
                  <a:srgbClr val="0000FF"/>
                </a:solidFill>
                <a:latin typeface="Arial" charset="0"/>
              </a:rPr>
              <a:t>nhiễm.</a:t>
            </a:r>
            <a:endParaRPr lang="en-US" sz="22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FF0066"/>
                </a:solidFill>
                <a:latin typeface="Arial" charset="0"/>
              </a:rPr>
              <a:t>Trung </a:t>
            </a:r>
            <a:r>
              <a:rPr lang="vi-VN" sz="2200" b="1" kern="0">
                <a:solidFill>
                  <a:srgbClr val="FF0066"/>
                </a:solidFill>
                <a:latin typeface="Arial" charset="0"/>
              </a:rPr>
              <a:t>gian truyền bệnh </a:t>
            </a:r>
            <a:r>
              <a:rPr lang="vi-VN" sz="2200" b="1" kern="0">
                <a:solidFill>
                  <a:srgbClr val="0000FF"/>
                </a:solidFill>
                <a:latin typeface="Arial" charset="0"/>
              </a:rPr>
              <a:t>là côn trùng, động vật, môi trường, thực phẩm và các vật khác mang tác nhân gây bệnh truyền nhiễm và có khả năng truyền </a:t>
            </a:r>
            <a:r>
              <a:rPr lang="vi-VN" sz="2200" b="1" kern="0" smtClean="0">
                <a:solidFill>
                  <a:srgbClr val="0000FF"/>
                </a:solidFill>
                <a:latin typeface="Arial" charset="0"/>
              </a:rPr>
              <a:t>bệnh.</a:t>
            </a:r>
            <a:endParaRPr lang="en-US" sz="22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FF0066"/>
                </a:solidFill>
                <a:latin typeface="Arial" charset="0"/>
              </a:rPr>
              <a:t>Người </a:t>
            </a:r>
            <a:r>
              <a:rPr lang="vi-VN" sz="2200" b="1" kern="0">
                <a:solidFill>
                  <a:srgbClr val="FF0066"/>
                </a:solidFill>
                <a:latin typeface="Arial" charset="0"/>
              </a:rPr>
              <a:t>mắc bệnh truyền nhiễm </a:t>
            </a:r>
            <a:r>
              <a:rPr lang="vi-VN" sz="2200" b="1" kern="0">
                <a:solidFill>
                  <a:srgbClr val="0000FF"/>
                </a:solidFill>
                <a:latin typeface="Arial" charset="0"/>
              </a:rPr>
              <a:t>là người bị nhiễm tác nhân gây bệnh truyền nhiễm có biểu hiện triệu chứng </a:t>
            </a:r>
            <a:r>
              <a:rPr lang="vi-VN" sz="2200" b="1" kern="0" smtClean="0">
                <a:solidFill>
                  <a:srgbClr val="0000FF"/>
                </a:solidFill>
                <a:latin typeface="Arial" charset="0"/>
              </a:rPr>
              <a:t>bệnh.</a:t>
            </a:r>
            <a:endParaRPr lang="en-US" sz="2200" b="1" kern="0" smtClean="0">
              <a:solidFill>
                <a:srgbClr val="0000FF"/>
              </a:solidFill>
              <a:latin typeface="Arial" charset="0"/>
            </a:endParaRPr>
          </a:p>
          <a:p>
            <a:pPr marL="565150" indent="-457200" algn="just" eaLnBrk="1" hangingPunct="1">
              <a:lnSpc>
                <a:spcPct val="110000"/>
              </a:lnSpc>
              <a:spcBef>
                <a:spcPts val="1000"/>
              </a:spcBef>
              <a:spcAft>
                <a:spcPts val="0"/>
              </a:spcAft>
              <a:buClr>
                <a:srgbClr val="FF0000"/>
              </a:buClr>
              <a:buFont typeface="+mj-lt"/>
              <a:buAutoNum type="arabicPeriod"/>
              <a:defRPr/>
            </a:pPr>
            <a:r>
              <a:rPr lang="vi-VN" sz="2200" b="1" kern="0" smtClean="0">
                <a:solidFill>
                  <a:srgbClr val="FF0066"/>
                </a:solidFill>
                <a:latin typeface="Arial" charset="0"/>
              </a:rPr>
              <a:t>Người </a:t>
            </a:r>
            <a:r>
              <a:rPr lang="vi-VN" sz="2200" b="1" kern="0">
                <a:solidFill>
                  <a:srgbClr val="FF0066"/>
                </a:solidFill>
                <a:latin typeface="Arial" charset="0"/>
              </a:rPr>
              <a:t>mang mầm bệnh truyền nhiễm </a:t>
            </a:r>
            <a:r>
              <a:rPr lang="vi-VN" sz="2200" b="1" kern="0">
                <a:solidFill>
                  <a:srgbClr val="0000FF"/>
                </a:solidFill>
                <a:latin typeface="Arial" charset="0"/>
              </a:rPr>
              <a:t>là người mang tác nhân gây bệnh truyền nhiễm nhưng không có biểu hiện triệu chứng </a:t>
            </a:r>
            <a:r>
              <a:rPr lang="vi-VN" sz="2200" b="1" kern="0" smtClean="0">
                <a:solidFill>
                  <a:srgbClr val="0000FF"/>
                </a:solidFill>
                <a:latin typeface="Arial" charset="0"/>
              </a:rPr>
              <a:t>bệnh.</a:t>
            </a:r>
            <a:endParaRPr lang="en-US" sz="2200" b="1" kern="0">
              <a:solidFill>
                <a:srgbClr val="0000FF"/>
              </a:solidFill>
              <a:latin typeface="Arial" charset="0"/>
            </a:endParaRPr>
          </a:p>
        </p:txBody>
      </p:sp>
    </p:spTree>
    <p:extLst>
      <p:ext uri="{BB962C8B-B14F-4D97-AF65-F5344CB8AC3E}">
        <p14:creationId xmlns:p14="http://schemas.microsoft.com/office/powerpoint/2010/main" val="3222061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a:solidFill>
                  <a:srgbClr val="0000FF"/>
                </a:solidFill>
                <a:latin typeface="Arial" panose="020B0604020202020204" pitchFamily="34" charset="0"/>
                <a:cs typeface="Arial" panose="020B0604020202020204" pitchFamily="34" charset="0"/>
              </a:rPr>
              <a:t>Xem </a:t>
            </a:r>
            <a:r>
              <a:rPr lang="en-US" sz="2500" b="1" kern="0" smtClean="0">
                <a:solidFill>
                  <a:srgbClr val="0000FF"/>
                </a:solidFill>
                <a:latin typeface="Arial" panose="020B0604020202020204" pitchFamily="34" charset="0"/>
                <a:cs typeface="Arial" panose="020B0604020202020204" pitchFamily="34" charset="0"/>
              </a:rPr>
              <a:t>video </a:t>
            </a:r>
            <a:r>
              <a:rPr lang="en-US" sz="2500" b="1" kern="0">
                <a:solidFill>
                  <a:srgbClr val="0000FF"/>
                </a:solidFill>
                <a:latin typeface="Arial" panose="020B0604020202020204" pitchFamily="34" charset="0"/>
                <a:cs typeface="Arial" panose="020B0604020202020204" pitchFamily="34" charset="0"/>
              </a:rPr>
              <a:t>clip </a:t>
            </a:r>
            <a:r>
              <a:rPr lang="en-US" sz="2500" b="1" kern="0" smtClean="0">
                <a:solidFill>
                  <a:srgbClr val="0000FF"/>
                </a:solidFill>
                <a:latin typeface="Arial" panose="020B0604020202020204" pitchFamily="34" charset="0"/>
                <a:cs typeface="Arial" panose="020B0604020202020204" pitchFamily="34" charset="0"/>
              </a:rPr>
              <a:t>học sinh có thể đi học trở lại từ đầu tháng 3/2020.</a:t>
            </a:r>
            <a:endParaRPr lang="en-US" sz="25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5381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02523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7804"/>
            <a:ext cx="9144000" cy="5422392"/>
          </a:xfrm>
          <a:prstGeom prst="rect">
            <a:avLst/>
          </a:prstGeom>
        </p:spPr>
      </p:pic>
    </p:spTree>
    <p:extLst>
      <p:ext uri="{BB962C8B-B14F-4D97-AF65-F5344CB8AC3E}">
        <p14:creationId xmlns:p14="http://schemas.microsoft.com/office/powerpoint/2010/main" val="27871350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27015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2" cy="6858000"/>
          </a:xfrm>
          <a:prstGeom prst="rect">
            <a:avLst/>
          </a:prstGeom>
        </p:spPr>
      </p:pic>
    </p:spTree>
    <p:extLst>
      <p:ext uri="{BB962C8B-B14F-4D97-AF65-F5344CB8AC3E}">
        <p14:creationId xmlns:p14="http://schemas.microsoft.com/office/powerpoint/2010/main" val="12765430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57829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86158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69486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2" cy="6857999"/>
          </a:xfrm>
          <a:prstGeom prst="rect">
            <a:avLst/>
          </a:prstGeom>
        </p:spPr>
      </p:pic>
    </p:spTree>
    <p:extLst>
      <p:ext uri="{BB962C8B-B14F-4D97-AF65-F5344CB8AC3E}">
        <p14:creationId xmlns:p14="http://schemas.microsoft.com/office/powerpoint/2010/main" val="29969486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996948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21060</TotalTime>
  <Words>8408</Words>
  <Application>Microsoft Office PowerPoint</Application>
  <PresentationFormat>On-screen Show (4:3)</PresentationFormat>
  <Paragraphs>344</Paragraphs>
  <Slides>109</Slides>
  <Notes>1</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Profile</vt:lpstr>
      <vt:lpstr>GIỚI THIỆU  LUẬT PHÒNG, CHỐNG BỆNH TRUYỀN NHIỄM NĂM 2007</vt:lpstr>
      <vt:lpstr>TÌNH HUỐNG THẢO LUẬN</vt:lpstr>
      <vt:lpstr>CÂU HỎI THẢO LUẬN</vt:lpstr>
      <vt:lpstr>GIỚI THIỆU LUẬT PHÒNG, CHỐNG BỆNH TRUYỀN NHIỄM</vt:lpstr>
      <vt:lpstr>BỐ CỤC CỦA LUẬT (06 chương với 64 điều)</vt:lpstr>
      <vt:lpstr>PowerPoint Presentation</vt:lpstr>
      <vt:lpstr>CHƯƠNG I. NHỮNG QUY ĐỊNH CHUNG</vt:lpstr>
      <vt:lpstr>PowerPoint Presentation</vt:lpstr>
      <vt:lpstr>Điều 2. Giải thích từ ngữ</vt:lpstr>
      <vt:lpstr>Điều 2. Giải thích từ ngữ</vt:lpstr>
      <vt:lpstr>PowerPoint Presentation</vt:lpstr>
      <vt:lpstr>Điều 2. Giải thích từ ngữ</vt:lpstr>
      <vt:lpstr>PowerPoint Presentation</vt:lpstr>
      <vt:lpstr>Điều 2. Giải thích từ ngữ</vt:lpstr>
      <vt:lpstr>PowerPoint Presentation</vt:lpstr>
      <vt:lpstr>Điều 3. Phân loại bệnh truyền nhiễm</vt:lpstr>
      <vt:lpstr>Điều 3. Phân loại bệnh truyền nhiễm</vt:lpstr>
      <vt:lpstr>Điều 3. Phân loại bệnh truyền nhiễm</vt:lpstr>
      <vt:lpstr>PowerPoint Presentation</vt:lpstr>
      <vt:lpstr>Điều 4. Nguyên tắc phòng, chống bệnh truyền nhiễm</vt:lpstr>
      <vt:lpstr>PowerPoint Presentation</vt:lpstr>
      <vt:lpstr>TÌNH HUỐNG THẢO LUẬN</vt:lpstr>
      <vt:lpstr>Điều 5. Chính sách của Nhà nước về phòng, chống  bệnh truyền nhiễm</vt:lpstr>
      <vt:lpstr>Điều 6. Cơ quan quản lý nhà nước về phòng, chống  bệnh truyền nhiễm</vt:lpstr>
      <vt:lpstr>Điều 7. Trách nhiệm của cơ quan, tổ chức, cá nhân trong phòng, chống bệnh truyền nhiễm</vt:lpstr>
      <vt:lpstr>PowerPoint Presentation</vt:lpstr>
      <vt:lpstr>TÌNH HUỐNG THẢO LUẬN</vt:lpstr>
      <vt:lpstr>Điều 8. Những hành vi bị nghiêm cấm</vt:lpstr>
      <vt:lpstr>PowerPoint Presentation</vt:lpstr>
      <vt:lpstr>Chương II. PHÒNG BỆNH TRUYỀN NHIỄM</vt:lpstr>
      <vt:lpstr>PowerPoint Presentation</vt:lpstr>
      <vt:lpstr>PowerPoint Presentation</vt:lpstr>
      <vt:lpstr>PowerPoint Presentation</vt:lpstr>
      <vt:lpstr>PowerPoint Presentation</vt:lpstr>
      <vt:lpstr>Điều 10. Đối tượng của thông tin, giáo dục, truyền thông về phòng, chống bệnh truyền nhiễm</vt:lpstr>
      <vt:lpstr>Điều 12. Trách nhiệm thông tin, giáo dục, truyền thông về phòng, chống bệnh truyền nhiễm</vt:lpstr>
      <vt:lpstr>Điều 12. Trách nhiệm thông tin, giáo dục, truyền thông về phòng, chống bệnh truyền nhiễm</vt:lpstr>
      <vt:lpstr>Mục 2: VỆ SINH PHÒNG BỆNH TRUYỀN NHIỄM</vt:lpstr>
      <vt:lpstr>PowerPoint Presentation</vt:lpstr>
      <vt:lpstr>Điều 13. Vệ sinh phòng bệnh truyền nhiễm trong  các cơ sở giáo dục thuộc hệ thống giáo dục quốc dân</vt:lpstr>
      <vt:lpstr>Điều 14. Vệ sinh trong cung cấp nước sạch, vệ sinh nguồn nước sinh hoạt</vt:lpstr>
      <vt:lpstr>Điều 16. Vệ sinh an toàn thực phẩm</vt:lpstr>
      <vt:lpstr>PowerPoint Presentation</vt:lpstr>
      <vt:lpstr>Mục 3: GIÁM SÁT BỆNH TRUYỀN NHIỄM</vt:lpstr>
      <vt:lpstr>Điều 21. Nội dung giám sát bệnh truyền nhiễm</vt:lpstr>
      <vt:lpstr>Điều 22. Báo cáo giám sát bệnh truyền nhiễm</vt:lpstr>
      <vt:lpstr>TÌNH HUỐNG THẢO LUẬN</vt:lpstr>
      <vt:lpstr>Điều 23. Trách nhiệm giám sát bệnh truyền nhiễm</vt:lpstr>
      <vt:lpstr>Mục 4: AN TOÀN SINH HỌC TRONG XÉT NGHIỆM</vt:lpstr>
      <vt:lpstr>PowerPoint Presentation</vt:lpstr>
      <vt:lpstr>TÌNH HUỐNG THẢO LUẬN</vt:lpstr>
      <vt:lpstr>Mục 5: SỬ DỤNG VẮC XIN, SINH PHẨM Y TẾ  PHÒNG BỆNH</vt:lpstr>
      <vt:lpstr>Điều 29. Sử dụng vắc xin, sinh phẩm y tế bắt buộc</vt:lpstr>
      <vt:lpstr>Mục 6: PHÒNG LÂY NHIỄM BỆNH TRUYỀN NHIỄM TẠI CƠ SỞ KHÁM BỆNH, CHỮA BỆNH</vt:lpstr>
      <vt:lpstr>Điều 32. Trách nhiệm của cơ sở khám bệnh, chữa bệnh trong phòng lây nhiễm bệnh truyền nhiễm</vt:lpstr>
      <vt:lpstr>Điều 34. Trách nhiệm của người bệnh, người nhà người bệnh trong phòng lây nhiễm bệnh truyền nhiễm tại cơ sở khám bệnh, chữa bệnh</vt:lpstr>
      <vt:lpstr>PowerPoint Presentation</vt:lpstr>
      <vt:lpstr>CHƯƠNG III. KIỂM DỊCH Y TẾ BIÊN GIỚI</vt:lpstr>
      <vt:lpstr>PowerPoint Presentation</vt:lpstr>
      <vt:lpstr>PowerPoint Presentation</vt:lpstr>
      <vt:lpstr>Điều 36. Nội dung kiểm dịch y tế biên giới</vt:lpstr>
      <vt:lpstr>CHƯƠNG IV. CHỐNG DỊCH</vt:lpstr>
      <vt:lpstr>Mục 1: CÔNG BỐ DỊCH</vt:lpstr>
      <vt:lpstr>PowerPoint Presentation</vt:lpstr>
      <vt:lpstr>Mục 2: BAN BỐ TÌNH TRẠNG KHẨN CẤP VỀ DỊCH</vt:lpstr>
      <vt:lpstr>Mục 3: CÁC BIỆN PHÁP CHỐNG DỊCH</vt:lpstr>
      <vt:lpstr>Mục 3: CÁC BIỆN PHÁP CHỐNG DỊCH</vt:lpstr>
      <vt:lpstr>Điều 47. Khai báo, báo cáo dịch</vt:lpstr>
      <vt:lpstr>PowerPoint Presentation</vt:lpstr>
      <vt:lpstr>Điều 49. Tổ chức cách ly y tế</vt:lpstr>
      <vt:lpstr>PowerPoint Presentation</vt:lpstr>
      <vt:lpstr>Điều 50. Vệ sinh, diệt trùng, tẩy uế trong vùng có dịch</vt:lpstr>
      <vt:lpstr>Điều 52. Các biện pháp chống dịch khác trong  thời gian có dịch</vt:lpstr>
      <vt:lpstr>PowerPoint Presentation</vt:lpstr>
      <vt:lpstr>Điều 53. Kiểm soát ra, vào vùng có dịch đối với bệnh dịch thuộc nhóm A</vt:lpstr>
      <vt:lpstr>Điều 54. Các biện pháp được áp dụng trong  tình trạng khẩn cấp về dịch</vt:lpstr>
      <vt:lpstr>Điều 55. Huy động các nguồn lực cho hoạt động  chống dịch</vt:lpstr>
      <vt:lpstr>Điều 56. Hợp tác quốc tế trong hoạt động chống dịch</vt:lpstr>
      <vt:lpstr>CHƯƠNG V. CÁC ĐIỀU KIỆN BẢO ĐẢM ĐỂ PHÒNG, CHỐNG BỆNH TRUYỀN NHIỄM</vt:lpstr>
      <vt:lpstr>CHƯƠNG V. CÁC ĐIỀU KIỆN BẢO ĐẢM ĐỂ PHÒNG, CHỐNG BỆNH TRUYỀN NHIỄM</vt:lpstr>
      <vt:lpstr>TÌNH HUỐNG THẢO LUẬN</vt:lpstr>
      <vt:lpstr>Trừ lương giáo viên vì dịch Corona là không đúng! https://giaoduc.net.vn/giao-duc-24h/tru-luong-giao-vien-vi-dich-corona-la-khong-dung-post206993.gd </vt:lpstr>
      <vt:lpstr>Trừ lương giáo viên vì dịch Corona là không đúng! https://giaoduc.net.vn/giao-duc-24h/tru-luong-giao-vien-vi-dich-corona-la-khong-dung-post206993.gd </vt:lpstr>
      <vt:lpstr>PowerPoint Presentation</vt:lpstr>
      <vt:lpstr>BỘ LUẬT LAO ĐỘNG Số 10/2012/QH13 ngày 18/6/2012</vt:lpstr>
      <vt:lpstr>Điều 31. Chuyển người lao động làm công việc khác so với hợp đồng lao động</vt:lpstr>
      <vt:lpstr>Điều 98. Tiền lương ngừng việc</vt:lpstr>
      <vt:lpstr>Điều 107. Làm thêm giờ trong những trường hợp đặc biệt</vt:lpstr>
      <vt:lpstr>Điều 107. Làm thêm giờ trong những trường hợp đặc biệt</vt:lpstr>
      <vt:lpstr>TÌNH HUỐNG 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2129</cp:revision>
  <cp:lastPrinted>2014-02-10T09:51:06Z</cp:lastPrinted>
  <dcterms:created xsi:type="dcterms:W3CDTF">2006-08-23T15:52:09Z</dcterms:created>
  <dcterms:modified xsi:type="dcterms:W3CDTF">2020-02-24T05:10:30Z</dcterms:modified>
</cp:coreProperties>
</file>