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66FF"/>
    <a:srgbClr val="3333CC"/>
    <a:srgbClr val="0000FF"/>
    <a:srgbClr val="CCFFFF"/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8E57B-AB94-47EE-A0B0-A0961BF7F8CF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A0865-ABFD-4559-87B3-ED087675F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7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A0865-ABFD-4559-87B3-ED087675F7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08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5680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826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078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5325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274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212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372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2109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41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586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579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A58B9-1370-4ABA-9B57-5545F2849956}" type="datetimeFigureOut">
              <a:rPr lang="vi-VN" smtClean="0"/>
              <a:t>29/11/2014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1807-8E77-4D67-B696-51856194321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718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11560" y="-45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2014.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516560" y="620688"/>
            <a:ext cx="3810000" cy="5334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83360" y="607368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860084" y="2535287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284 x 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3822" y="2535287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420 : 7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887215"/>
            <a:ext cx="2930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2528521"/>
            <a:ext cx="470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2528521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7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11560" y="-45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2014.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516560" y="620688"/>
            <a:ext cx="3810000" cy="5334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83360" y="607368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2438400" y="998240"/>
            <a:ext cx="4343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Luyện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chung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Group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363657"/>
              </p:ext>
            </p:extLst>
          </p:nvPr>
        </p:nvGraphicFramePr>
        <p:xfrm>
          <a:off x="152400" y="2732832"/>
          <a:ext cx="8763000" cy="1992312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70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70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Thừa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579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Tích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179512" y="1772816"/>
            <a:ext cx="648072" cy="576064"/>
          </a:xfrm>
          <a:prstGeom prst="ellipse">
            <a:avLst/>
          </a:prstGeom>
          <a:solidFill>
            <a:srgbClr val="0099FF"/>
          </a:solidFill>
          <a:ln>
            <a:gradFill flip="none" rotWithShape="1">
              <a:gsLst>
                <a:gs pos="0">
                  <a:srgbClr val="0070C0"/>
                </a:gs>
                <a:gs pos="44000">
                  <a:srgbClr val="D4DEFF"/>
                </a:gs>
                <a:gs pos="65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</a:ln>
          <a:effectLst>
            <a:innerShdw>
              <a:srgbClr val="0070C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vi-V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772816"/>
            <a:ext cx="576064" cy="576064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177281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234422"/>
              </p:ext>
            </p:extLst>
          </p:nvPr>
        </p:nvGraphicFramePr>
        <p:xfrm>
          <a:off x="1920329" y="2732832"/>
          <a:ext cx="1752600" cy="1992312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70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9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38777"/>
              </p:ext>
            </p:extLst>
          </p:nvPr>
        </p:nvGraphicFramePr>
        <p:xfrm>
          <a:off x="3635896" y="2732832"/>
          <a:ext cx="1752600" cy="1992312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70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9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2396520" y="4118600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rgbClr val="3333CC"/>
                </a:solidFill>
                <a:effectLst/>
                <a:latin typeface="Times New Roman" pitchFamily="18" charset="0"/>
                <a:cs typeface="Times New Roman" pitchFamily="18" charset="0"/>
              </a:rPr>
              <a:t>72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139953" y="3492297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324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940153" y="4140369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600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96337" y="3492297"/>
            <a:ext cx="8002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150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rgbClr val="3333C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78"/>
          <p:cNvSpPr txBox="1">
            <a:spLocks noChangeArrowheads="1"/>
          </p:cNvSpPr>
          <p:nvPr/>
        </p:nvSpPr>
        <p:spPr bwMode="auto">
          <a:xfrm>
            <a:off x="314634" y="4914552"/>
            <a:ext cx="8305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66FF33"/>
                </a:solidFill>
              </a:rPr>
              <a:t>     </a:t>
            </a:r>
            <a:r>
              <a:rPr lang="en-US" sz="2400" b="1" dirty="0" err="1">
                <a:solidFill>
                  <a:schemeClr val="folHlink"/>
                </a:solidFill>
              </a:rPr>
              <a:t>Em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hãy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quan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sát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cột</a:t>
            </a:r>
            <a:r>
              <a:rPr lang="en-US" sz="2400" b="1" dirty="0">
                <a:solidFill>
                  <a:schemeClr val="folHlink"/>
                </a:solidFill>
              </a:rPr>
              <a:t> 2 </a:t>
            </a:r>
            <a:r>
              <a:rPr lang="en-US" sz="2400" b="1" dirty="0" err="1">
                <a:solidFill>
                  <a:schemeClr val="folHlink"/>
                </a:solidFill>
              </a:rPr>
              <a:t>và</a:t>
            </a:r>
            <a:r>
              <a:rPr lang="en-US" sz="2400" b="1" dirty="0">
                <a:solidFill>
                  <a:schemeClr val="folHlink"/>
                </a:solidFill>
              </a:rPr>
              <a:t> 3, </a:t>
            </a:r>
            <a:r>
              <a:rPr lang="en-US" sz="2400" b="1" dirty="0" err="1">
                <a:solidFill>
                  <a:schemeClr val="folHlink"/>
                </a:solidFill>
              </a:rPr>
              <a:t>rồi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nêu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nhận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xét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về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các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thừa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số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và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tích</a:t>
            </a:r>
            <a:r>
              <a:rPr lang="en-US" sz="2400" b="1" dirty="0">
                <a:solidFill>
                  <a:schemeClr val="folHlink"/>
                </a:solidFill>
              </a:rPr>
              <a:t> ở 2 </a:t>
            </a:r>
            <a:r>
              <a:rPr lang="en-US" sz="2400" b="1" dirty="0" err="1">
                <a:solidFill>
                  <a:schemeClr val="folHlink"/>
                </a:solidFill>
              </a:rPr>
              <a:t>cột</a:t>
            </a:r>
            <a:r>
              <a:rPr lang="en-US" sz="2400" b="1" dirty="0">
                <a:solidFill>
                  <a:schemeClr val="folHlink"/>
                </a:solidFill>
              </a:rPr>
              <a:t> </a:t>
            </a:r>
            <a:r>
              <a:rPr lang="en-US" sz="2400" b="1" dirty="0" err="1">
                <a:solidFill>
                  <a:schemeClr val="folHlink"/>
                </a:solidFill>
              </a:rPr>
              <a:t>đó</a:t>
            </a:r>
            <a:r>
              <a:rPr lang="en-US" sz="2400" b="1" dirty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21" name="Text Box 79"/>
          <p:cNvSpPr txBox="1">
            <a:spLocks noChangeArrowheads="1"/>
          </p:cNvSpPr>
          <p:nvPr/>
        </p:nvSpPr>
        <p:spPr bwMode="auto">
          <a:xfrm>
            <a:off x="30112" y="5157192"/>
            <a:ext cx="8851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66FF"/>
                </a:solidFill>
              </a:rPr>
              <a:t>	</a:t>
            </a:r>
            <a:r>
              <a:rPr lang="en-US" sz="2400" b="1" dirty="0" err="1">
                <a:solidFill>
                  <a:srgbClr val="3366FF"/>
                </a:solidFill>
              </a:rPr>
              <a:t>Khi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smtClean="0">
                <a:solidFill>
                  <a:srgbClr val="3366FF"/>
                </a:solidFill>
              </a:rPr>
              <a:t>ta </a:t>
            </a:r>
            <a:r>
              <a:rPr lang="en-US" sz="2400" b="1" dirty="0" err="1" smtClean="0">
                <a:solidFill>
                  <a:srgbClr val="3366FF"/>
                </a:solidFill>
              </a:rPr>
              <a:t>đổi</a:t>
            </a:r>
            <a:r>
              <a:rPr lang="en-US" sz="2400" b="1" dirty="0" smtClean="0">
                <a:solidFill>
                  <a:srgbClr val="3366FF"/>
                </a:solidFill>
              </a:rPr>
              <a:t> </a:t>
            </a:r>
            <a:r>
              <a:rPr lang="en-US" sz="2400" b="1" dirty="0" err="1" smtClean="0">
                <a:solidFill>
                  <a:srgbClr val="3366FF"/>
                </a:solidFill>
              </a:rPr>
              <a:t>chỗ</a:t>
            </a:r>
            <a:r>
              <a:rPr lang="en-US" sz="2400" b="1" dirty="0" smtClean="0">
                <a:solidFill>
                  <a:srgbClr val="3366FF"/>
                </a:solidFill>
              </a:rPr>
              <a:t> </a:t>
            </a:r>
            <a:r>
              <a:rPr lang="en-US" sz="2400" b="1" dirty="0" err="1">
                <a:solidFill>
                  <a:srgbClr val="3366FF"/>
                </a:solidFill>
              </a:rPr>
              <a:t>vị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err="1">
                <a:solidFill>
                  <a:srgbClr val="3366FF"/>
                </a:solidFill>
              </a:rPr>
              <a:t>trí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err="1">
                <a:solidFill>
                  <a:srgbClr val="3366FF"/>
                </a:solidFill>
              </a:rPr>
              <a:t>các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err="1">
                <a:solidFill>
                  <a:srgbClr val="3366FF"/>
                </a:solidFill>
              </a:rPr>
              <a:t>thừa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err="1">
                <a:solidFill>
                  <a:srgbClr val="3366FF"/>
                </a:solidFill>
              </a:rPr>
              <a:t>số</a:t>
            </a:r>
            <a:r>
              <a:rPr lang="en-US" sz="2400" b="1" dirty="0">
                <a:solidFill>
                  <a:srgbClr val="3366FF"/>
                </a:solidFill>
              </a:rPr>
              <a:t>, </a:t>
            </a:r>
            <a:r>
              <a:rPr lang="en-US" sz="2400" b="1" dirty="0" err="1">
                <a:solidFill>
                  <a:srgbClr val="3366FF"/>
                </a:solidFill>
              </a:rPr>
              <a:t>tích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err="1">
                <a:solidFill>
                  <a:srgbClr val="3366FF"/>
                </a:solidFill>
              </a:rPr>
              <a:t>vẫn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err="1">
                <a:solidFill>
                  <a:srgbClr val="3366FF"/>
                </a:solidFill>
              </a:rPr>
              <a:t>không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err="1">
                <a:solidFill>
                  <a:srgbClr val="3366FF"/>
                </a:solidFill>
              </a:rPr>
              <a:t>thay</a:t>
            </a:r>
            <a:r>
              <a:rPr lang="en-US" sz="2400" b="1" dirty="0">
                <a:solidFill>
                  <a:srgbClr val="3366FF"/>
                </a:solidFill>
              </a:rPr>
              <a:t> </a:t>
            </a:r>
            <a:r>
              <a:rPr lang="en-US" sz="2400" b="1" dirty="0" err="1">
                <a:solidFill>
                  <a:srgbClr val="3366FF"/>
                </a:solidFill>
              </a:rPr>
              <a:t>đổi</a:t>
            </a:r>
            <a:r>
              <a:rPr lang="en-US" sz="2400" b="1" dirty="0">
                <a:solidFill>
                  <a:srgbClr val="3366FF"/>
                </a:solidFill>
              </a:rPr>
              <a:t>.</a:t>
            </a:r>
          </a:p>
        </p:txBody>
      </p:sp>
      <p:sp>
        <p:nvSpPr>
          <p:cNvPr id="24" name="AutoShape 80"/>
          <p:cNvSpPr>
            <a:spLocks noChangeArrowheads="1"/>
          </p:cNvSpPr>
          <p:nvPr/>
        </p:nvSpPr>
        <p:spPr bwMode="auto">
          <a:xfrm>
            <a:off x="381000" y="5356671"/>
            <a:ext cx="533400" cy="152400"/>
          </a:xfrm>
          <a:prstGeom prst="chevron">
            <a:avLst>
              <a:gd name="adj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3" grpId="0" animBg="1"/>
      <p:bldP spid="7" grpId="0"/>
      <p:bldP spid="29" grpId="0"/>
      <p:bldP spid="30" grpId="0"/>
      <p:bldP spid="31" grpId="0"/>
      <p:bldP spid="32" grpId="0"/>
      <p:bldP spid="19" grpId="0"/>
      <p:bldP spid="19" grpId="1"/>
      <p:bldP spid="21" grpId="0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11560" y="-45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2014.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516560" y="620688"/>
            <a:ext cx="3810000" cy="5334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83360" y="607368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2438400" y="998240"/>
            <a:ext cx="4343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Luyện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chung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79512" y="1772816"/>
            <a:ext cx="648072" cy="576064"/>
          </a:xfrm>
          <a:prstGeom prst="ellipse">
            <a:avLst/>
          </a:prstGeom>
          <a:solidFill>
            <a:srgbClr val="0099FF"/>
          </a:solidFill>
          <a:ln>
            <a:gradFill flip="none" rotWithShape="1">
              <a:gsLst>
                <a:gs pos="0">
                  <a:srgbClr val="0070C0"/>
                </a:gs>
                <a:gs pos="44000">
                  <a:srgbClr val="D4DEFF"/>
                </a:gs>
                <a:gs pos="65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</a:ln>
          <a:effectLst>
            <a:innerShdw>
              <a:srgbClr val="0070C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916" y="1764105"/>
            <a:ext cx="3416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36512" y="2420888"/>
            <a:ext cx="207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 684 : 6 ;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5590" y="2412177"/>
            <a:ext cx="207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 845 : 7 ;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31854" y="2420888"/>
            <a:ext cx="207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630 : 9 ;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36110" y="2420888"/>
            <a:ext cx="207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d) 842 : 4.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36512" y="2420888"/>
            <a:ext cx="207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684 : 6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246864" y="3454152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08</a:t>
            </a: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341040" y="3899520"/>
            <a:ext cx="99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1056928" y="3454152"/>
            <a:ext cx="99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114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0736" y="2924944"/>
            <a:ext cx="1920592" cy="987202"/>
            <a:chOff x="194752" y="2924944"/>
            <a:chExt cx="1920592" cy="987202"/>
          </a:xfrm>
        </p:grpSpPr>
        <p:sp>
          <p:nvSpPr>
            <p:cNvPr id="27" name="Subtitle 2"/>
            <p:cNvSpPr txBox="1">
              <a:spLocks/>
            </p:cNvSpPr>
            <p:nvPr/>
          </p:nvSpPr>
          <p:spPr>
            <a:xfrm>
              <a:off x="194752" y="2924944"/>
              <a:ext cx="12614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684</a:t>
              </a: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5400000">
              <a:off x="934244" y="3492252"/>
              <a:ext cx="8382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353344" y="3454152"/>
              <a:ext cx="7620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Subtitle 2"/>
            <p:cNvSpPr txBox="1">
              <a:spLocks/>
            </p:cNvSpPr>
            <p:nvPr/>
          </p:nvSpPr>
          <p:spPr>
            <a:xfrm>
              <a:off x="1229152" y="2924944"/>
              <a:ext cx="6307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6</a:t>
              </a: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Subtitle 2"/>
          <p:cNvSpPr txBox="1">
            <a:spLocks/>
          </p:cNvSpPr>
          <p:nvPr/>
        </p:nvSpPr>
        <p:spPr>
          <a:xfrm>
            <a:off x="454576" y="4365104"/>
            <a:ext cx="99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2679896" y="3454152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2774072" y="3899520"/>
            <a:ext cx="99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noProof="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Subtitle 2"/>
          <p:cNvSpPr txBox="1">
            <a:spLocks/>
          </p:cNvSpPr>
          <p:nvPr/>
        </p:nvSpPr>
        <p:spPr>
          <a:xfrm>
            <a:off x="3489960" y="3454152"/>
            <a:ext cx="99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120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2483768" y="2924944"/>
            <a:ext cx="1920592" cy="987202"/>
            <a:chOff x="194752" y="2924944"/>
            <a:chExt cx="1920592" cy="987202"/>
          </a:xfrm>
        </p:grpSpPr>
        <p:sp>
          <p:nvSpPr>
            <p:cNvPr id="39" name="Subtitle 2"/>
            <p:cNvSpPr txBox="1">
              <a:spLocks/>
            </p:cNvSpPr>
            <p:nvPr/>
          </p:nvSpPr>
          <p:spPr>
            <a:xfrm>
              <a:off x="194752" y="2924944"/>
              <a:ext cx="12614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noProof="0" dirty="0" smtClean="0">
                  <a:latin typeface="Times New Roman" pitchFamily="18" charset="0"/>
                  <a:cs typeface="Times New Roman" pitchFamily="18" charset="0"/>
                </a:rPr>
                <a:t>845</a:t>
              </a: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934244" y="3492252"/>
              <a:ext cx="8382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353344" y="3454152"/>
              <a:ext cx="7620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Subtitle 2"/>
            <p:cNvSpPr txBox="1">
              <a:spLocks/>
            </p:cNvSpPr>
            <p:nvPr/>
          </p:nvSpPr>
          <p:spPr>
            <a:xfrm>
              <a:off x="1229152" y="2924944"/>
              <a:ext cx="6307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noProof="0" dirty="0">
                  <a:latin typeface="Times New Roman" pitchFamily="18" charset="0"/>
                  <a:cs typeface="Times New Roman" pitchFamily="18" charset="0"/>
                </a:rPr>
                <a:t>7</a:t>
              </a: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" name="Subtitle 2"/>
          <p:cNvSpPr txBox="1">
            <a:spLocks/>
          </p:cNvSpPr>
          <p:nvPr/>
        </p:nvSpPr>
        <p:spPr>
          <a:xfrm>
            <a:off x="2887608" y="4365104"/>
            <a:ext cx="99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noProof="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55590" y="2420888"/>
            <a:ext cx="207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845 : 7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31854" y="2420888"/>
            <a:ext cx="207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630 : 9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Subtitle 2"/>
          <p:cNvSpPr txBox="1">
            <a:spLocks/>
          </p:cNvSpPr>
          <p:nvPr/>
        </p:nvSpPr>
        <p:spPr>
          <a:xfrm>
            <a:off x="5220072" y="3420616"/>
            <a:ext cx="74677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noProof="0" dirty="0" smtClean="0">
                <a:latin typeface="Times New Roman" pitchFamily="18" charset="0"/>
                <a:cs typeface="Times New Roman" pitchFamily="18" charset="0"/>
              </a:rPr>
              <a:t>00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Subtitle 2"/>
          <p:cNvSpPr txBox="1">
            <a:spLocks/>
          </p:cNvSpPr>
          <p:nvPr/>
        </p:nvSpPr>
        <p:spPr>
          <a:xfrm>
            <a:off x="5444852" y="3853408"/>
            <a:ext cx="4953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noProof="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Subtitle 2"/>
          <p:cNvSpPr txBox="1">
            <a:spLocks/>
          </p:cNvSpPr>
          <p:nvPr/>
        </p:nvSpPr>
        <p:spPr>
          <a:xfrm>
            <a:off x="5796136" y="3420616"/>
            <a:ext cx="837406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70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4807456" y="2891408"/>
            <a:ext cx="1920592" cy="987202"/>
            <a:chOff x="194752" y="2924944"/>
            <a:chExt cx="1920592" cy="987202"/>
          </a:xfrm>
        </p:grpSpPr>
        <p:sp>
          <p:nvSpPr>
            <p:cNvPr id="50" name="Subtitle 2"/>
            <p:cNvSpPr txBox="1">
              <a:spLocks/>
            </p:cNvSpPr>
            <p:nvPr/>
          </p:nvSpPr>
          <p:spPr>
            <a:xfrm>
              <a:off x="194752" y="2924944"/>
              <a:ext cx="12614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630</a:t>
              </a: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rot="5400000">
              <a:off x="934244" y="3492252"/>
              <a:ext cx="8382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353344" y="3454152"/>
              <a:ext cx="7620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Subtitle 2"/>
            <p:cNvSpPr txBox="1">
              <a:spLocks/>
            </p:cNvSpPr>
            <p:nvPr/>
          </p:nvSpPr>
          <p:spPr>
            <a:xfrm>
              <a:off x="1272812" y="2924944"/>
              <a:ext cx="6307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5" name="Subtitle 2"/>
          <p:cNvSpPr txBox="1">
            <a:spLocks/>
          </p:cNvSpPr>
          <p:nvPr/>
        </p:nvSpPr>
        <p:spPr>
          <a:xfrm>
            <a:off x="7329048" y="3382144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noProof="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Subtitle 2"/>
          <p:cNvSpPr txBox="1">
            <a:spLocks/>
          </p:cNvSpPr>
          <p:nvPr/>
        </p:nvSpPr>
        <p:spPr>
          <a:xfrm>
            <a:off x="7423224" y="3827512"/>
            <a:ext cx="99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noProof="0" dirty="0" smtClean="0">
                <a:latin typeface="Times New Roman" pitchFamily="18" charset="0"/>
                <a:cs typeface="Times New Roman" pitchFamily="18" charset="0"/>
              </a:rPr>
              <a:t>02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Subtitle 2"/>
          <p:cNvSpPr txBox="1">
            <a:spLocks/>
          </p:cNvSpPr>
          <p:nvPr/>
        </p:nvSpPr>
        <p:spPr>
          <a:xfrm>
            <a:off x="8139112" y="3382144"/>
            <a:ext cx="99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7132920" y="2852936"/>
            <a:ext cx="1920592" cy="987202"/>
            <a:chOff x="194752" y="2924944"/>
            <a:chExt cx="1920592" cy="987202"/>
          </a:xfrm>
        </p:grpSpPr>
        <p:sp>
          <p:nvSpPr>
            <p:cNvPr id="59" name="Subtitle 2"/>
            <p:cNvSpPr txBox="1">
              <a:spLocks/>
            </p:cNvSpPr>
            <p:nvPr/>
          </p:nvSpPr>
          <p:spPr>
            <a:xfrm>
              <a:off x="194752" y="2924944"/>
              <a:ext cx="12614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noProof="0" dirty="0" smtClean="0">
                  <a:latin typeface="Times New Roman" pitchFamily="18" charset="0"/>
                  <a:cs typeface="Times New Roman" pitchFamily="18" charset="0"/>
                </a:rPr>
                <a:t>842</a:t>
              </a: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rot="5400000">
              <a:off x="934244" y="3492252"/>
              <a:ext cx="8382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353344" y="3454152"/>
              <a:ext cx="762000" cy="1588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Subtitle 2"/>
            <p:cNvSpPr txBox="1">
              <a:spLocks/>
            </p:cNvSpPr>
            <p:nvPr/>
          </p:nvSpPr>
          <p:spPr>
            <a:xfrm>
              <a:off x="1229152" y="2924944"/>
              <a:ext cx="6307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3" name="Subtitle 2"/>
          <p:cNvSpPr txBox="1">
            <a:spLocks/>
          </p:cNvSpPr>
          <p:nvPr/>
        </p:nvSpPr>
        <p:spPr>
          <a:xfrm>
            <a:off x="7536760" y="4293096"/>
            <a:ext cx="99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32972" y="2420888"/>
            <a:ext cx="2072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842 : 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7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  <p:bldP spid="9" grpId="0"/>
      <p:bldP spid="17" grpId="0"/>
      <p:bldP spid="19" grpId="0"/>
      <p:bldP spid="21" grpId="0"/>
      <p:bldP spid="26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43" grpId="0"/>
      <p:bldP spid="44" grpId="0"/>
      <p:bldP spid="45" grpId="0"/>
      <p:bldP spid="46" grpId="0"/>
      <p:bldP spid="47" grpId="0"/>
      <p:bldP spid="48" grpId="0"/>
      <p:bldP spid="55" grpId="0"/>
      <p:bldP spid="56" grpId="0"/>
      <p:bldP spid="57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11560" y="-45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2014.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516560" y="620688"/>
            <a:ext cx="3810000" cy="5334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83360" y="607368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2438400" y="998240"/>
            <a:ext cx="4343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Luyện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chung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7504" y="1531822"/>
            <a:ext cx="648072" cy="576064"/>
          </a:xfrm>
          <a:prstGeom prst="ellipse">
            <a:avLst/>
          </a:prstGeom>
          <a:solidFill>
            <a:srgbClr val="0099FF"/>
          </a:solidFill>
          <a:ln>
            <a:gradFill flip="none" rotWithShape="1">
              <a:gsLst>
                <a:gs pos="0">
                  <a:srgbClr val="0070C0"/>
                </a:gs>
                <a:gs pos="44000">
                  <a:srgbClr val="D4DEFF"/>
                </a:gs>
                <a:gs pos="65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</a:ln>
          <a:effectLst>
            <a:innerShdw>
              <a:srgbClr val="0070C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55576" y="1412776"/>
                <a:ext cx="8528620" cy="17752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Một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cửa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hàng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36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máy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bơm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máy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bơm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cửa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hàng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lại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bao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nhiêu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máy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bơm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1412776"/>
                <a:ext cx="8528620" cy="1775230"/>
              </a:xfrm>
              <a:prstGeom prst="rect">
                <a:avLst/>
              </a:prstGeom>
              <a:blipFill rotWithShape="1">
                <a:blip r:embed="rId2"/>
                <a:stretch>
                  <a:fillRect l="-1858" b="-1030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3347864" y="3276273"/>
            <a:ext cx="193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564160" y="3771618"/>
            <a:ext cx="4744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:36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2555776" y="4347682"/>
                <a:ext cx="4752528" cy="790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Đã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máy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bơm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4347682"/>
                <a:ext cx="4752528" cy="790345"/>
              </a:xfrm>
              <a:prstGeom prst="rect">
                <a:avLst/>
              </a:prstGeom>
              <a:blipFill rotWithShape="1">
                <a:blip r:embed="rId3"/>
                <a:stretch>
                  <a:fillRect l="-3205" b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2555776" y="5076473"/>
            <a:ext cx="4744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: …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203848" y="1988840"/>
            <a:ext cx="2592288" cy="0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365072" y="1988840"/>
            <a:ext cx="1152128" cy="0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53872" y="2606432"/>
            <a:ext cx="2520280" cy="0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894432" y="2606432"/>
            <a:ext cx="2710016" cy="0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27584" y="3099440"/>
            <a:ext cx="1610816" cy="0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74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5" grpId="0"/>
      <p:bldP spid="66" grpId="0"/>
      <p:bldP spid="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11560" y="-45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2014.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516560" y="620688"/>
            <a:ext cx="3810000" cy="5334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83360" y="607368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2438400" y="998240"/>
            <a:ext cx="4343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Luyện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chung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7504" y="1531822"/>
            <a:ext cx="648072" cy="576064"/>
          </a:xfrm>
          <a:prstGeom prst="ellipse">
            <a:avLst/>
          </a:prstGeom>
          <a:solidFill>
            <a:srgbClr val="0099FF"/>
          </a:solidFill>
          <a:ln>
            <a:gradFill flip="none" rotWithShape="1">
              <a:gsLst>
                <a:gs pos="0">
                  <a:srgbClr val="0070C0"/>
                </a:gs>
                <a:gs pos="44000">
                  <a:srgbClr val="D4DEFF"/>
                </a:gs>
                <a:gs pos="65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</a:ln>
          <a:effectLst>
            <a:innerShdw>
              <a:srgbClr val="0070C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71600" y="1548081"/>
            <a:ext cx="1935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32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03920" y="2043426"/>
            <a:ext cx="4744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:36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395536" y="2564904"/>
                <a:ext cx="4752528" cy="790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Đã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bán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máy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bơm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đó</a:t>
                </a:r>
                <a:endParaRPr lang="vi-VN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564904"/>
                <a:ext cx="4752528" cy="790345"/>
              </a:xfrm>
              <a:prstGeom prst="rect">
                <a:avLst/>
              </a:prstGeom>
              <a:blipFill rotWithShape="1">
                <a:blip r:embed="rId2"/>
                <a:stretch>
                  <a:fillRect l="-3338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395536" y="3212976"/>
            <a:ext cx="4744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: …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vi-VN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35696" y="3933056"/>
            <a:ext cx="0" cy="2833282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428256" y="3645024"/>
            <a:ext cx="2582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vi-VN" sz="32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16088" y="4077072"/>
            <a:ext cx="6328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456656" y="4606098"/>
            <a:ext cx="5607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36 : 9 = 4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907704" y="5101443"/>
            <a:ext cx="6328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411760" y="5605499"/>
            <a:ext cx="5607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36 - 4 = 32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979712" y="6118266"/>
            <a:ext cx="5607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32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bơm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835696" y="6766338"/>
            <a:ext cx="7308304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5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  <p:bldP spid="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11560" y="-45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2014.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516560" y="620688"/>
            <a:ext cx="3810000" cy="5334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83360" y="607368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2438400" y="998240"/>
            <a:ext cx="4343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Luyện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chung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7504" y="1531822"/>
            <a:ext cx="648072" cy="576064"/>
          </a:xfrm>
          <a:prstGeom prst="ellipse">
            <a:avLst/>
          </a:prstGeom>
          <a:solidFill>
            <a:srgbClr val="0099FF"/>
          </a:solidFill>
          <a:ln>
            <a:gradFill flip="none" rotWithShape="1">
              <a:gsLst>
                <a:gs pos="0">
                  <a:srgbClr val="0070C0"/>
                </a:gs>
                <a:gs pos="44000">
                  <a:srgbClr val="D4DEFF"/>
                </a:gs>
                <a:gs pos="65000">
                  <a:srgbClr val="D4DEFF"/>
                </a:gs>
                <a:gs pos="100000">
                  <a:srgbClr val="96AB94"/>
                </a:gs>
              </a:gsLst>
              <a:lin ang="5400000" scaled="1"/>
              <a:tileRect/>
            </a:gradFill>
          </a:ln>
          <a:effectLst>
            <a:innerShdw>
              <a:srgbClr val="0070C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vi-VN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Group 3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0792881"/>
              </p:ext>
            </p:extLst>
          </p:nvPr>
        </p:nvGraphicFramePr>
        <p:xfrm>
          <a:off x="0" y="2241374"/>
          <a:ext cx="9144000" cy="4572002"/>
        </p:xfrm>
        <a:graphic>
          <a:graphicData uri="http://schemas.openxmlformats.org/drawingml/2006/table">
            <a:tbl>
              <a:tblPr/>
              <a:tblGrid>
                <a:gridCol w="2717800"/>
                <a:gridCol w="1204913"/>
                <a:gridCol w="1285875"/>
                <a:gridCol w="1282700"/>
                <a:gridCol w="1370012"/>
                <a:gridCol w="1282700"/>
              </a:tblGrid>
              <a:tr h="1027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đã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cho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chemeClr val="accent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Thêm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4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đơn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vị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Gấp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4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lần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Bớt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4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đơn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vị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Giảm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4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lần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/>
                        </a:gs>
                        <a:gs pos="100000">
                          <a:srgbClr val="FF66FF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graphicFrame>
        <p:nvGraphicFramePr>
          <p:cNvPr id="21" name="Group 2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0579675"/>
              </p:ext>
            </p:extLst>
          </p:nvPr>
        </p:nvGraphicFramePr>
        <p:xfrm>
          <a:off x="7848600" y="2252364"/>
          <a:ext cx="1295400" cy="4565279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10326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9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22" name="AutoShape 123"/>
          <p:cNvSpPr>
            <a:spLocks noChangeArrowheads="1"/>
          </p:cNvSpPr>
          <p:nvPr/>
        </p:nvSpPr>
        <p:spPr bwMode="auto">
          <a:xfrm rot="10800000">
            <a:off x="2743200" y="3206574"/>
            <a:ext cx="1752600" cy="914400"/>
          </a:xfrm>
          <a:prstGeom prst="wedgeRectCallout">
            <a:avLst>
              <a:gd name="adj1" fmla="val 19833"/>
              <a:gd name="adj2" fmla="val 92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+ 4 = 12</a:t>
            </a:r>
          </a:p>
        </p:txBody>
      </p:sp>
      <p:sp>
        <p:nvSpPr>
          <p:cNvPr id="23" name="Text Box 117"/>
          <p:cNvSpPr txBox="1">
            <a:spLocks noChangeArrowheads="1"/>
          </p:cNvSpPr>
          <p:nvPr/>
        </p:nvSpPr>
        <p:spPr bwMode="auto">
          <a:xfrm>
            <a:off x="2971800" y="3474862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4" name="AutoShape 124"/>
          <p:cNvSpPr>
            <a:spLocks noChangeArrowheads="1"/>
          </p:cNvSpPr>
          <p:nvPr/>
        </p:nvSpPr>
        <p:spPr bwMode="auto">
          <a:xfrm rot="10800000">
            <a:off x="2743200" y="4146374"/>
            <a:ext cx="1752600" cy="914400"/>
          </a:xfrm>
          <a:prstGeom prst="wedgeRectCallout">
            <a:avLst>
              <a:gd name="adj1" fmla="val 21917"/>
              <a:gd name="adj2" fmla="val 1937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x 4 = 32</a:t>
            </a:r>
          </a:p>
        </p:txBody>
      </p:sp>
      <p:sp>
        <p:nvSpPr>
          <p:cNvPr id="25" name="Text Box 118"/>
          <p:cNvSpPr txBox="1">
            <a:spLocks noChangeArrowheads="1"/>
          </p:cNvSpPr>
          <p:nvPr/>
        </p:nvSpPr>
        <p:spPr bwMode="auto">
          <a:xfrm>
            <a:off x="3048000" y="4389262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32</a:t>
            </a:r>
          </a:p>
        </p:txBody>
      </p:sp>
      <p:sp>
        <p:nvSpPr>
          <p:cNvPr id="26" name="AutoShape 125"/>
          <p:cNvSpPr>
            <a:spLocks noChangeArrowheads="1"/>
          </p:cNvSpPr>
          <p:nvPr/>
        </p:nvSpPr>
        <p:spPr bwMode="auto">
          <a:xfrm rot="10800000">
            <a:off x="2730500" y="5035374"/>
            <a:ext cx="1752600" cy="914400"/>
          </a:xfrm>
          <a:prstGeom prst="wedgeRectCallout">
            <a:avLst>
              <a:gd name="adj1" fmla="val 19833"/>
              <a:gd name="adj2" fmla="val 2902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8 - 4 = 4</a:t>
            </a:r>
          </a:p>
        </p:txBody>
      </p:sp>
      <p:sp>
        <p:nvSpPr>
          <p:cNvPr id="27" name="Text Box 126"/>
          <p:cNvSpPr txBox="1">
            <a:spLocks noChangeArrowheads="1"/>
          </p:cNvSpPr>
          <p:nvPr/>
        </p:nvSpPr>
        <p:spPr bwMode="auto">
          <a:xfrm>
            <a:off x="3200400" y="5227462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8" name="AutoShape 127"/>
          <p:cNvSpPr>
            <a:spLocks noChangeArrowheads="1"/>
          </p:cNvSpPr>
          <p:nvPr/>
        </p:nvSpPr>
        <p:spPr bwMode="auto">
          <a:xfrm rot="10800000">
            <a:off x="2730500" y="5975174"/>
            <a:ext cx="1752600" cy="835025"/>
          </a:xfrm>
          <a:prstGeom prst="wedgeRectCallout">
            <a:avLst>
              <a:gd name="adj1" fmla="val 22551"/>
              <a:gd name="adj2" fmla="val 4283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: 4 = 2</a:t>
            </a:r>
          </a:p>
        </p:txBody>
      </p:sp>
      <p:sp>
        <p:nvSpPr>
          <p:cNvPr id="29" name="Text Box 128"/>
          <p:cNvSpPr txBox="1">
            <a:spLocks noChangeArrowheads="1"/>
          </p:cNvSpPr>
          <p:nvPr/>
        </p:nvSpPr>
        <p:spPr bwMode="auto">
          <a:xfrm>
            <a:off x="2971800" y="6127574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" name="Text Box 129"/>
          <p:cNvSpPr txBox="1">
            <a:spLocks noChangeArrowheads="1"/>
          </p:cNvSpPr>
          <p:nvPr/>
        </p:nvSpPr>
        <p:spPr bwMode="auto">
          <a:xfrm>
            <a:off x="4114800" y="3398662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sp>
        <p:nvSpPr>
          <p:cNvPr id="31" name="Text Box 130"/>
          <p:cNvSpPr txBox="1">
            <a:spLocks noChangeArrowheads="1"/>
          </p:cNvSpPr>
          <p:nvPr/>
        </p:nvSpPr>
        <p:spPr bwMode="auto">
          <a:xfrm>
            <a:off x="4114800" y="4313062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32" name="Text Box 131"/>
          <p:cNvSpPr txBox="1">
            <a:spLocks noChangeArrowheads="1"/>
          </p:cNvSpPr>
          <p:nvPr/>
        </p:nvSpPr>
        <p:spPr bwMode="auto">
          <a:xfrm>
            <a:off x="4191000" y="5227462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33" name="Text Box 132"/>
          <p:cNvSpPr txBox="1">
            <a:spLocks noChangeArrowheads="1"/>
          </p:cNvSpPr>
          <p:nvPr/>
        </p:nvSpPr>
        <p:spPr bwMode="auto">
          <a:xfrm>
            <a:off x="4191000" y="6203774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4" name="Text Box 137"/>
          <p:cNvSpPr txBox="1">
            <a:spLocks noChangeArrowheads="1"/>
          </p:cNvSpPr>
          <p:nvPr/>
        </p:nvSpPr>
        <p:spPr bwMode="auto">
          <a:xfrm>
            <a:off x="6781800" y="3398662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35" name="Text Box 138"/>
          <p:cNvSpPr txBox="1">
            <a:spLocks noChangeArrowheads="1"/>
          </p:cNvSpPr>
          <p:nvPr/>
        </p:nvSpPr>
        <p:spPr bwMode="auto">
          <a:xfrm>
            <a:off x="6629400" y="4298774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224</a:t>
            </a:r>
          </a:p>
        </p:txBody>
      </p:sp>
      <p:sp>
        <p:nvSpPr>
          <p:cNvPr id="36" name="Text Box 139"/>
          <p:cNvSpPr txBox="1">
            <a:spLocks noChangeArrowheads="1"/>
          </p:cNvSpPr>
          <p:nvPr/>
        </p:nvSpPr>
        <p:spPr bwMode="auto">
          <a:xfrm>
            <a:off x="6781800" y="5303662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52</a:t>
            </a:r>
          </a:p>
        </p:txBody>
      </p:sp>
      <p:sp>
        <p:nvSpPr>
          <p:cNvPr id="37" name="Text Box 140"/>
          <p:cNvSpPr txBox="1">
            <a:spLocks noChangeArrowheads="1"/>
          </p:cNvSpPr>
          <p:nvPr/>
        </p:nvSpPr>
        <p:spPr bwMode="auto">
          <a:xfrm>
            <a:off x="6781800" y="6218062"/>
            <a:ext cx="76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graphicFrame>
        <p:nvGraphicFramePr>
          <p:cNvPr id="42" name="Group 3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589980"/>
              </p:ext>
            </p:extLst>
          </p:nvPr>
        </p:nvGraphicFramePr>
        <p:xfrm>
          <a:off x="5220072" y="2276873"/>
          <a:ext cx="1274762" cy="4535746"/>
        </p:xfrm>
        <a:graphic>
          <a:graphicData uri="http://schemas.openxmlformats.org/drawingml/2006/table">
            <a:tbl>
              <a:tblPr/>
              <a:tblGrid>
                <a:gridCol w="1274762"/>
              </a:tblGrid>
              <a:tr h="9893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</a:t>
                      </a:r>
                      <a:endParaRPr kumimoji="0" lang="vi-V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78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51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948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868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FFFF"/>
                        </a:gs>
                        <a:gs pos="100000">
                          <a:srgbClr val="66FFFF">
                            <a:gamma/>
                            <a:shade val="46275"/>
                            <a:invGamma/>
                          </a:srgbClr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899592" y="1548081"/>
            <a:ext cx="576064" cy="576064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75656" y="1548081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8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6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2" grpId="0" animBg="1" autoUpdateAnimBg="0"/>
      <p:bldP spid="22" grpId="1" animBg="1"/>
      <p:bldP spid="23" grpId="0" autoUpdateAnimBg="0"/>
      <p:bldP spid="24" grpId="0" animBg="1" autoUpdateAnimBg="0"/>
      <p:bldP spid="24" grpId="1" animBg="1"/>
      <p:bldP spid="25" grpId="0" autoUpdateAnimBg="0"/>
      <p:bldP spid="26" grpId="0" animBg="1" autoUpdateAnimBg="0"/>
      <p:bldP spid="26" grpId="1" animBg="1"/>
      <p:bldP spid="27" grpId="0" autoUpdateAnimBg="0"/>
      <p:bldP spid="28" grpId="0" animBg="1" autoUpdateAnimBg="0"/>
      <p:bldP spid="28" grpId="1" animBg="1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7" grpId="0" autoUpdateAnimBg="0"/>
      <p:bldP spid="47" grpId="0" animBg="1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11560" y="-45943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2014.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516560" y="620688"/>
            <a:ext cx="3810000" cy="53340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583360" y="607368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itle 2"/>
          <p:cNvSpPr txBox="1">
            <a:spLocks/>
          </p:cNvSpPr>
          <p:nvPr/>
        </p:nvSpPr>
        <p:spPr>
          <a:xfrm>
            <a:off x="2438400" y="998240"/>
            <a:ext cx="4343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Luyện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6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chung</a:t>
            </a:r>
            <a:endParaRPr kumimoji="0" lang="en-US" sz="36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9FF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451</Words>
  <Application>Microsoft Office PowerPoint</Application>
  <PresentationFormat>On-screen Show (4:3)</PresentationFormat>
  <Paragraphs>131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Thứ hai, ngày 1 tháng 12 năm 2014.</vt:lpstr>
      <vt:lpstr>Thứ hai, ngày 1 tháng 12 năm 2014.</vt:lpstr>
      <vt:lpstr>Thứ hai, ngày 1 tháng 12 năm 2014.</vt:lpstr>
      <vt:lpstr>Thứ hai, ngày 1 tháng 12 năm 2014.</vt:lpstr>
      <vt:lpstr>Thứ hai, ngày 1 tháng 12 năm 2014.</vt:lpstr>
      <vt:lpstr>Thứ hai, ngày 1 tháng 12 năm 2014.</vt:lpstr>
      <vt:lpstr>Thứ hai, ngày 1 tháng 12 năm 2014.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tư, ngày 26 tháng 11 năm 2014</dc:title>
  <dc:creator>tranthuthao</dc:creator>
  <cp:lastModifiedBy>Jackphuong</cp:lastModifiedBy>
  <cp:revision>68</cp:revision>
  <dcterms:created xsi:type="dcterms:W3CDTF">2014-11-25T06:36:00Z</dcterms:created>
  <dcterms:modified xsi:type="dcterms:W3CDTF">2014-11-29T13:49:54Z</dcterms:modified>
</cp:coreProperties>
</file>