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366FF"/>
    <a:srgbClr val="3333CC"/>
    <a:srgbClr val="0000FF"/>
    <a:srgbClr val="CCFFFF"/>
    <a:srgbClr val="0066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F8E57B-AB94-47EE-A0B0-A0961BF7F8CF}" type="datetimeFigureOut">
              <a:rPr lang="en-US" smtClean="0"/>
              <a:t>11/29/2014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A0865-ABFD-4559-87B3-ED087675F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72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A0865-ABFD-4559-87B3-ED087675F7E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008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58B9-1370-4ABA-9B57-5545F2849956}" type="datetimeFigureOut">
              <a:rPr lang="vi-VN" smtClean="0"/>
              <a:t>29/11/2014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1807-8E77-4D67-B696-51856194321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56805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58B9-1370-4ABA-9B57-5545F2849956}" type="datetimeFigureOut">
              <a:rPr lang="vi-VN" smtClean="0"/>
              <a:t>29/11/2014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1807-8E77-4D67-B696-51856194321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38261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58B9-1370-4ABA-9B57-5545F2849956}" type="datetimeFigureOut">
              <a:rPr lang="vi-VN" smtClean="0"/>
              <a:t>29/11/2014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1807-8E77-4D67-B696-51856194321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0789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58B9-1370-4ABA-9B57-5545F2849956}" type="datetimeFigureOut">
              <a:rPr lang="vi-VN" smtClean="0"/>
              <a:t>29/11/2014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1807-8E77-4D67-B696-51856194321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25325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58B9-1370-4ABA-9B57-5545F2849956}" type="datetimeFigureOut">
              <a:rPr lang="vi-VN" smtClean="0"/>
              <a:t>29/11/2014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1807-8E77-4D67-B696-51856194321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42740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58B9-1370-4ABA-9B57-5545F2849956}" type="datetimeFigureOut">
              <a:rPr lang="vi-VN" smtClean="0"/>
              <a:t>29/11/2014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1807-8E77-4D67-B696-51856194321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22128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58B9-1370-4ABA-9B57-5545F2849956}" type="datetimeFigureOut">
              <a:rPr lang="vi-VN" smtClean="0"/>
              <a:t>29/11/2014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1807-8E77-4D67-B696-51856194321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0372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58B9-1370-4ABA-9B57-5545F2849956}" type="datetimeFigureOut">
              <a:rPr lang="vi-VN" smtClean="0"/>
              <a:t>29/11/2014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1807-8E77-4D67-B696-51856194321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21096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58B9-1370-4ABA-9B57-5545F2849956}" type="datetimeFigureOut">
              <a:rPr lang="vi-VN" smtClean="0"/>
              <a:t>29/11/2014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1807-8E77-4D67-B696-51856194321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5411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58B9-1370-4ABA-9B57-5545F2849956}" type="datetimeFigureOut">
              <a:rPr lang="vi-VN" smtClean="0"/>
              <a:t>29/11/2014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1807-8E77-4D67-B696-51856194321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25862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58B9-1370-4ABA-9B57-5545F2849956}" type="datetimeFigureOut">
              <a:rPr lang="vi-VN" smtClean="0"/>
              <a:t>29/11/2014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1807-8E77-4D67-B696-51856194321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35799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A58B9-1370-4ABA-9B57-5545F2849956}" type="datetimeFigureOut">
              <a:rPr lang="vi-VN" smtClean="0"/>
              <a:t>29/11/2014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01807-8E77-4D67-B696-51856194321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47183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11560" y="-459432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2014.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2516560" y="620688"/>
            <a:ext cx="3810000" cy="533400"/>
          </a:xfrm>
        </p:spPr>
        <p:txBody>
          <a:bodyPr>
            <a:no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583360" y="607368"/>
            <a:ext cx="17526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60084" y="2535287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284 x 2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63822" y="2535287"/>
            <a:ext cx="13244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420 : 7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03648" y="1887215"/>
            <a:ext cx="29306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47664" y="2528521"/>
            <a:ext cx="4700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32040" y="2528521"/>
            <a:ext cx="4924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679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11560" y="-459432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2014.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2516560" y="620688"/>
            <a:ext cx="3810000" cy="533400"/>
          </a:xfrm>
        </p:spPr>
        <p:txBody>
          <a:bodyPr>
            <a:no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583360" y="607368"/>
            <a:ext cx="17526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ubtitle 2"/>
          <p:cNvSpPr txBox="1">
            <a:spLocks/>
          </p:cNvSpPr>
          <p:nvPr/>
        </p:nvSpPr>
        <p:spPr>
          <a:xfrm>
            <a:off x="2438400" y="998240"/>
            <a:ext cx="4343400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Luyện</a:t>
            </a:r>
            <a:r>
              <a:rPr kumimoji="0" lang="en-US" sz="36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tập</a:t>
            </a:r>
            <a:r>
              <a:rPr kumimoji="0" lang="en-US" sz="36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chung</a:t>
            </a:r>
            <a:r>
              <a:rPr kumimoji="0" lang="en-US" sz="36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360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Group 5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7363657"/>
              </p:ext>
            </p:extLst>
          </p:nvPr>
        </p:nvGraphicFramePr>
        <p:xfrm>
          <a:off x="152400" y="2732832"/>
          <a:ext cx="8763000" cy="1992312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</a:tblGrid>
              <a:tr h="70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Thừa</a:t>
                      </a: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70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Thừa</a:t>
                      </a: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79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Tích</a:t>
                      </a: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2" name="Oval 1"/>
          <p:cNvSpPr/>
          <p:nvPr/>
        </p:nvSpPr>
        <p:spPr>
          <a:xfrm>
            <a:off x="179512" y="1772816"/>
            <a:ext cx="648072" cy="576064"/>
          </a:xfrm>
          <a:prstGeom prst="ellipse">
            <a:avLst/>
          </a:prstGeom>
          <a:solidFill>
            <a:srgbClr val="0099FF"/>
          </a:solidFill>
          <a:ln>
            <a:gradFill flip="none" rotWithShape="1">
              <a:gsLst>
                <a:gs pos="0">
                  <a:srgbClr val="0070C0"/>
                </a:gs>
                <a:gs pos="44000">
                  <a:srgbClr val="D4DEFF"/>
                </a:gs>
                <a:gs pos="65000">
                  <a:srgbClr val="D4DEFF"/>
                </a:gs>
                <a:gs pos="100000">
                  <a:srgbClr val="96AB94"/>
                </a:gs>
              </a:gsLst>
              <a:lin ang="5400000" scaled="1"/>
              <a:tileRect/>
            </a:gradFill>
          </a:ln>
          <a:effectLst>
            <a:innerShdw>
              <a:srgbClr val="0070C0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vi-VN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99592" y="1772816"/>
            <a:ext cx="576064" cy="576064"/>
          </a:xfrm>
          <a:prstGeom prst="rect">
            <a:avLst/>
          </a:prstGeom>
          <a:solidFill>
            <a:schemeClr val="bg1"/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vi-VN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5656" y="1772816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234422"/>
              </p:ext>
            </p:extLst>
          </p:nvPr>
        </p:nvGraphicFramePr>
        <p:xfrm>
          <a:off x="1920329" y="2732832"/>
          <a:ext cx="1752600" cy="1992312"/>
        </p:xfrm>
        <a:graphic>
          <a:graphicData uri="http://schemas.openxmlformats.org/drawingml/2006/table">
            <a:tbl>
              <a:tblPr/>
              <a:tblGrid>
                <a:gridCol w="1752600"/>
              </a:tblGrid>
              <a:tr h="70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0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792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38777"/>
              </p:ext>
            </p:extLst>
          </p:nvPr>
        </p:nvGraphicFramePr>
        <p:xfrm>
          <a:off x="3635896" y="2732832"/>
          <a:ext cx="1752600" cy="1992312"/>
        </p:xfrm>
        <a:graphic>
          <a:graphicData uri="http://schemas.openxmlformats.org/drawingml/2006/table">
            <a:tbl>
              <a:tblPr/>
              <a:tblGrid>
                <a:gridCol w="1752600"/>
              </a:tblGrid>
              <a:tr h="70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0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79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9" name="Rectangle 28"/>
          <p:cNvSpPr/>
          <p:nvPr/>
        </p:nvSpPr>
        <p:spPr>
          <a:xfrm>
            <a:off x="2396520" y="4118600"/>
            <a:ext cx="8002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32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cs typeface="Times New Roman" pitchFamily="18" charset="0"/>
              </a:rPr>
              <a:t>72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139953" y="3492297"/>
            <a:ext cx="8002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324</a:t>
            </a:r>
            <a:endParaRPr kumimoji="0" lang="en-US" sz="3200" i="0" u="none" strike="noStrike" cap="none" normalizeH="0" baseline="0" dirty="0" smtClean="0">
              <a:ln>
                <a:noFill/>
              </a:ln>
              <a:solidFill>
                <a:srgbClr val="33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940153" y="4140369"/>
            <a:ext cx="8002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600</a:t>
            </a:r>
            <a:endParaRPr kumimoji="0" lang="en-US" sz="3200" i="0" u="none" strike="noStrike" cap="none" normalizeH="0" baseline="0" dirty="0" smtClean="0">
              <a:ln>
                <a:noFill/>
              </a:ln>
              <a:solidFill>
                <a:srgbClr val="33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596337" y="3492297"/>
            <a:ext cx="8002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150</a:t>
            </a:r>
            <a:endParaRPr kumimoji="0" lang="en-US" sz="3200" i="0" u="none" strike="noStrike" cap="none" normalizeH="0" baseline="0" dirty="0" smtClean="0">
              <a:ln>
                <a:noFill/>
              </a:ln>
              <a:solidFill>
                <a:srgbClr val="33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78"/>
          <p:cNvSpPr txBox="1">
            <a:spLocks noChangeArrowheads="1"/>
          </p:cNvSpPr>
          <p:nvPr/>
        </p:nvSpPr>
        <p:spPr bwMode="auto">
          <a:xfrm>
            <a:off x="314634" y="4914552"/>
            <a:ext cx="830580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66FF33"/>
                </a:solidFill>
              </a:rPr>
              <a:t>     </a:t>
            </a:r>
            <a:r>
              <a:rPr lang="en-US" sz="2400" b="1" dirty="0" err="1">
                <a:solidFill>
                  <a:schemeClr val="folHlink"/>
                </a:solidFill>
              </a:rPr>
              <a:t>Em</a:t>
            </a:r>
            <a:r>
              <a:rPr lang="en-US" sz="2400" b="1" dirty="0">
                <a:solidFill>
                  <a:schemeClr val="folHlink"/>
                </a:solidFill>
              </a:rPr>
              <a:t> </a:t>
            </a:r>
            <a:r>
              <a:rPr lang="en-US" sz="2400" b="1" dirty="0" err="1">
                <a:solidFill>
                  <a:schemeClr val="folHlink"/>
                </a:solidFill>
              </a:rPr>
              <a:t>hãy</a:t>
            </a:r>
            <a:r>
              <a:rPr lang="en-US" sz="2400" b="1" dirty="0">
                <a:solidFill>
                  <a:schemeClr val="folHlink"/>
                </a:solidFill>
              </a:rPr>
              <a:t> </a:t>
            </a:r>
            <a:r>
              <a:rPr lang="en-US" sz="2400" b="1" dirty="0" err="1">
                <a:solidFill>
                  <a:schemeClr val="folHlink"/>
                </a:solidFill>
              </a:rPr>
              <a:t>quan</a:t>
            </a:r>
            <a:r>
              <a:rPr lang="en-US" sz="2400" b="1" dirty="0">
                <a:solidFill>
                  <a:schemeClr val="folHlink"/>
                </a:solidFill>
              </a:rPr>
              <a:t> </a:t>
            </a:r>
            <a:r>
              <a:rPr lang="en-US" sz="2400" b="1" dirty="0" err="1">
                <a:solidFill>
                  <a:schemeClr val="folHlink"/>
                </a:solidFill>
              </a:rPr>
              <a:t>sát</a:t>
            </a:r>
            <a:r>
              <a:rPr lang="en-US" sz="2400" b="1" dirty="0">
                <a:solidFill>
                  <a:schemeClr val="folHlink"/>
                </a:solidFill>
              </a:rPr>
              <a:t> </a:t>
            </a:r>
            <a:r>
              <a:rPr lang="en-US" sz="2400" b="1" dirty="0" err="1">
                <a:solidFill>
                  <a:schemeClr val="folHlink"/>
                </a:solidFill>
              </a:rPr>
              <a:t>cột</a:t>
            </a:r>
            <a:r>
              <a:rPr lang="en-US" sz="2400" b="1" dirty="0">
                <a:solidFill>
                  <a:schemeClr val="folHlink"/>
                </a:solidFill>
              </a:rPr>
              <a:t> 2 </a:t>
            </a:r>
            <a:r>
              <a:rPr lang="en-US" sz="2400" b="1" dirty="0" err="1">
                <a:solidFill>
                  <a:schemeClr val="folHlink"/>
                </a:solidFill>
              </a:rPr>
              <a:t>và</a:t>
            </a:r>
            <a:r>
              <a:rPr lang="en-US" sz="2400" b="1" dirty="0">
                <a:solidFill>
                  <a:schemeClr val="folHlink"/>
                </a:solidFill>
              </a:rPr>
              <a:t> 3, </a:t>
            </a:r>
            <a:r>
              <a:rPr lang="en-US" sz="2400" b="1" dirty="0" err="1">
                <a:solidFill>
                  <a:schemeClr val="folHlink"/>
                </a:solidFill>
              </a:rPr>
              <a:t>rồi</a:t>
            </a:r>
            <a:r>
              <a:rPr lang="en-US" sz="2400" b="1" dirty="0">
                <a:solidFill>
                  <a:schemeClr val="folHlink"/>
                </a:solidFill>
              </a:rPr>
              <a:t> </a:t>
            </a:r>
            <a:r>
              <a:rPr lang="en-US" sz="2400" b="1" dirty="0" err="1">
                <a:solidFill>
                  <a:schemeClr val="folHlink"/>
                </a:solidFill>
              </a:rPr>
              <a:t>nêu</a:t>
            </a:r>
            <a:r>
              <a:rPr lang="en-US" sz="2400" b="1" dirty="0">
                <a:solidFill>
                  <a:schemeClr val="folHlink"/>
                </a:solidFill>
              </a:rPr>
              <a:t> </a:t>
            </a:r>
            <a:r>
              <a:rPr lang="en-US" sz="2400" b="1" dirty="0" err="1">
                <a:solidFill>
                  <a:schemeClr val="folHlink"/>
                </a:solidFill>
              </a:rPr>
              <a:t>nhận</a:t>
            </a:r>
            <a:r>
              <a:rPr lang="en-US" sz="2400" b="1" dirty="0">
                <a:solidFill>
                  <a:schemeClr val="folHlink"/>
                </a:solidFill>
              </a:rPr>
              <a:t> </a:t>
            </a:r>
            <a:r>
              <a:rPr lang="en-US" sz="2400" b="1" dirty="0" err="1">
                <a:solidFill>
                  <a:schemeClr val="folHlink"/>
                </a:solidFill>
              </a:rPr>
              <a:t>xét</a:t>
            </a:r>
            <a:r>
              <a:rPr lang="en-US" sz="2400" b="1" dirty="0">
                <a:solidFill>
                  <a:schemeClr val="folHlink"/>
                </a:solidFill>
              </a:rPr>
              <a:t> </a:t>
            </a:r>
            <a:r>
              <a:rPr lang="en-US" sz="2400" b="1" dirty="0" err="1">
                <a:solidFill>
                  <a:schemeClr val="folHlink"/>
                </a:solidFill>
              </a:rPr>
              <a:t>về</a:t>
            </a:r>
            <a:r>
              <a:rPr lang="en-US" sz="2400" b="1" dirty="0">
                <a:solidFill>
                  <a:schemeClr val="folHlink"/>
                </a:solidFill>
              </a:rPr>
              <a:t> </a:t>
            </a:r>
            <a:r>
              <a:rPr lang="en-US" sz="2400" b="1" dirty="0" err="1">
                <a:solidFill>
                  <a:schemeClr val="folHlink"/>
                </a:solidFill>
              </a:rPr>
              <a:t>các</a:t>
            </a:r>
            <a:r>
              <a:rPr lang="en-US" sz="2400" b="1" dirty="0">
                <a:solidFill>
                  <a:schemeClr val="folHlink"/>
                </a:solidFill>
              </a:rPr>
              <a:t> </a:t>
            </a:r>
            <a:r>
              <a:rPr lang="en-US" sz="2400" b="1" dirty="0" err="1">
                <a:solidFill>
                  <a:schemeClr val="folHlink"/>
                </a:solidFill>
              </a:rPr>
              <a:t>thừa</a:t>
            </a:r>
            <a:r>
              <a:rPr lang="en-US" sz="2400" b="1" dirty="0">
                <a:solidFill>
                  <a:schemeClr val="folHlink"/>
                </a:solidFill>
              </a:rPr>
              <a:t> </a:t>
            </a:r>
            <a:r>
              <a:rPr lang="en-US" sz="2400" b="1" dirty="0" err="1">
                <a:solidFill>
                  <a:schemeClr val="folHlink"/>
                </a:solidFill>
              </a:rPr>
              <a:t>số</a:t>
            </a:r>
            <a:r>
              <a:rPr lang="en-US" sz="2400" b="1" dirty="0">
                <a:solidFill>
                  <a:schemeClr val="folHlink"/>
                </a:solidFill>
              </a:rPr>
              <a:t> </a:t>
            </a:r>
            <a:r>
              <a:rPr lang="en-US" sz="2400" b="1" dirty="0" err="1">
                <a:solidFill>
                  <a:schemeClr val="folHlink"/>
                </a:solidFill>
              </a:rPr>
              <a:t>và</a:t>
            </a:r>
            <a:r>
              <a:rPr lang="en-US" sz="2400" b="1" dirty="0">
                <a:solidFill>
                  <a:schemeClr val="folHlink"/>
                </a:solidFill>
              </a:rPr>
              <a:t> </a:t>
            </a:r>
            <a:r>
              <a:rPr lang="en-US" sz="2400" b="1" dirty="0" err="1">
                <a:solidFill>
                  <a:schemeClr val="folHlink"/>
                </a:solidFill>
              </a:rPr>
              <a:t>tích</a:t>
            </a:r>
            <a:r>
              <a:rPr lang="en-US" sz="2400" b="1" dirty="0">
                <a:solidFill>
                  <a:schemeClr val="folHlink"/>
                </a:solidFill>
              </a:rPr>
              <a:t> ở 2 </a:t>
            </a:r>
            <a:r>
              <a:rPr lang="en-US" sz="2400" b="1" dirty="0" err="1">
                <a:solidFill>
                  <a:schemeClr val="folHlink"/>
                </a:solidFill>
              </a:rPr>
              <a:t>cột</a:t>
            </a:r>
            <a:r>
              <a:rPr lang="en-US" sz="2400" b="1" dirty="0">
                <a:solidFill>
                  <a:schemeClr val="folHlink"/>
                </a:solidFill>
              </a:rPr>
              <a:t> </a:t>
            </a:r>
            <a:r>
              <a:rPr lang="en-US" sz="2400" b="1" dirty="0" err="1">
                <a:solidFill>
                  <a:schemeClr val="folHlink"/>
                </a:solidFill>
              </a:rPr>
              <a:t>đó</a:t>
            </a:r>
            <a:r>
              <a:rPr lang="en-US" sz="2400" b="1" dirty="0">
                <a:solidFill>
                  <a:schemeClr val="folHlink"/>
                </a:solidFill>
              </a:rPr>
              <a:t>.</a:t>
            </a:r>
          </a:p>
        </p:txBody>
      </p:sp>
      <p:sp>
        <p:nvSpPr>
          <p:cNvPr id="21" name="Text Box 79"/>
          <p:cNvSpPr txBox="1">
            <a:spLocks noChangeArrowheads="1"/>
          </p:cNvSpPr>
          <p:nvPr/>
        </p:nvSpPr>
        <p:spPr bwMode="auto">
          <a:xfrm>
            <a:off x="30112" y="5157192"/>
            <a:ext cx="88519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3366FF"/>
                </a:solidFill>
              </a:rPr>
              <a:t>	</a:t>
            </a:r>
            <a:r>
              <a:rPr lang="en-US" sz="2400" b="1" dirty="0" err="1">
                <a:solidFill>
                  <a:srgbClr val="3366FF"/>
                </a:solidFill>
              </a:rPr>
              <a:t>Khi</a:t>
            </a:r>
            <a:r>
              <a:rPr lang="en-US" sz="2400" b="1" dirty="0">
                <a:solidFill>
                  <a:srgbClr val="3366FF"/>
                </a:solidFill>
              </a:rPr>
              <a:t> </a:t>
            </a:r>
            <a:r>
              <a:rPr lang="en-US" sz="2400" b="1" dirty="0" smtClean="0">
                <a:solidFill>
                  <a:srgbClr val="3366FF"/>
                </a:solidFill>
              </a:rPr>
              <a:t>ta </a:t>
            </a:r>
            <a:r>
              <a:rPr lang="en-US" sz="2400" b="1" dirty="0" err="1" smtClean="0">
                <a:solidFill>
                  <a:srgbClr val="3366FF"/>
                </a:solidFill>
              </a:rPr>
              <a:t>đổi</a:t>
            </a:r>
            <a:r>
              <a:rPr lang="en-US" sz="2400" b="1" dirty="0" smtClean="0">
                <a:solidFill>
                  <a:srgbClr val="3366FF"/>
                </a:solidFill>
              </a:rPr>
              <a:t> </a:t>
            </a:r>
            <a:r>
              <a:rPr lang="en-US" sz="2400" b="1" dirty="0" err="1" smtClean="0">
                <a:solidFill>
                  <a:srgbClr val="3366FF"/>
                </a:solidFill>
              </a:rPr>
              <a:t>chỗ</a:t>
            </a:r>
            <a:r>
              <a:rPr lang="en-US" sz="2400" b="1" dirty="0" smtClean="0">
                <a:solidFill>
                  <a:srgbClr val="3366FF"/>
                </a:solidFill>
              </a:rPr>
              <a:t> </a:t>
            </a:r>
            <a:r>
              <a:rPr lang="en-US" sz="2400" b="1" dirty="0" err="1">
                <a:solidFill>
                  <a:srgbClr val="3366FF"/>
                </a:solidFill>
              </a:rPr>
              <a:t>vị</a:t>
            </a:r>
            <a:r>
              <a:rPr lang="en-US" sz="2400" b="1" dirty="0">
                <a:solidFill>
                  <a:srgbClr val="3366FF"/>
                </a:solidFill>
              </a:rPr>
              <a:t> </a:t>
            </a:r>
            <a:r>
              <a:rPr lang="en-US" sz="2400" b="1" dirty="0" err="1">
                <a:solidFill>
                  <a:srgbClr val="3366FF"/>
                </a:solidFill>
              </a:rPr>
              <a:t>trí</a:t>
            </a:r>
            <a:r>
              <a:rPr lang="en-US" sz="2400" b="1" dirty="0">
                <a:solidFill>
                  <a:srgbClr val="3366FF"/>
                </a:solidFill>
              </a:rPr>
              <a:t> </a:t>
            </a:r>
            <a:r>
              <a:rPr lang="en-US" sz="2400" b="1" dirty="0" err="1">
                <a:solidFill>
                  <a:srgbClr val="3366FF"/>
                </a:solidFill>
              </a:rPr>
              <a:t>các</a:t>
            </a:r>
            <a:r>
              <a:rPr lang="en-US" sz="2400" b="1" dirty="0">
                <a:solidFill>
                  <a:srgbClr val="3366FF"/>
                </a:solidFill>
              </a:rPr>
              <a:t> </a:t>
            </a:r>
            <a:r>
              <a:rPr lang="en-US" sz="2400" b="1" dirty="0" err="1">
                <a:solidFill>
                  <a:srgbClr val="3366FF"/>
                </a:solidFill>
              </a:rPr>
              <a:t>thừa</a:t>
            </a:r>
            <a:r>
              <a:rPr lang="en-US" sz="2400" b="1" dirty="0">
                <a:solidFill>
                  <a:srgbClr val="3366FF"/>
                </a:solidFill>
              </a:rPr>
              <a:t> </a:t>
            </a:r>
            <a:r>
              <a:rPr lang="en-US" sz="2400" b="1" dirty="0" err="1">
                <a:solidFill>
                  <a:srgbClr val="3366FF"/>
                </a:solidFill>
              </a:rPr>
              <a:t>số</a:t>
            </a:r>
            <a:r>
              <a:rPr lang="en-US" sz="2400" b="1" dirty="0">
                <a:solidFill>
                  <a:srgbClr val="3366FF"/>
                </a:solidFill>
              </a:rPr>
              <a:t>, </a:t>
            </a:r>
            <a:r>
              <a:rPr lang="en-US" sz="2400" b="1" dirty="0" err="1">
                <a:solidFill>
                  <a:srgbClr val="3366FF"/>
                </a:solidFill>
              </a:rPr>
              <a:t>tích</a:t>
            </a:r>
            <a:r>
              <a:rPr lang="en-US" sz="2400" b="1" dirty="0">
                <a:solidFill>
                  <a:srgbClr val="3366FF"/>
                </a:solidFill>
              </a:rPr>
              <a:t> </a:t>
            </a:r>
            <a:r>
              <a:rPr lang="en-US" sz="2400" b="1" dirty="0" err="1">
                <a:solidFill>
                  <a:srgbClr val="3366FF"/>
                </a:solidFill>
              </a:rPr>
              <a:t>vẫn</a:t>
            </a:r>
            <a:r>
              <a:rPr lang="en-US" sz="2400" b="1" dirty="0">
                <a:solidFill>
                  <a:srgbClr val="3366FF"/>
                </a:solidFill>
              </a:rPr>
              <a:t> </a:t>
            </a:r>
            <a:r>
              <a:rPr lang="en-US" sz="2400" b="1" dirty="0" err="1">
                <a:solidFill>
                  <a:srgbClr val="3366FF"/>
                </a:solidFill>
              </a:rPr>
              <a:t>không</a:t>
            </a:r>
            <a:r>
              <a:rPr lang="en-US" sz="2400" b="1" dirty="0">
                <a:solidFill>
                  <a:srgbClr val="3366FF"/>
                </a:solidFill>
              </a:rPr>
              <a:t> </a:t>
            </a:r>
            <a:r>
              <a:rPr lang="en-US" sz="2400" b="1" dirty="0" err="1">
                <a:solidFill>
                  <a:srgbClr val="3366FF"/>
                </a:solidFill>
              </a:rPr>
              <a:t>thay</a:t>
            </a:r>
            <a:r>
              <a:rPr lang="en-US" sz="2400" b="1" dirty="0">
                <a:solidFill>
                  <a:srgbClr val="3366FF"/>
                </a:solidFill>
              </a:rPr>
              <a:t> </a:t>
            </a:r>
            <a:r>
              <a:rPr lang="en-US" sz="2400" b="1" dirty="0" err="1">
                <a:solidFill>
                  <a:srgbClr val="3366FF"/>
                </a:solidFill>
              </a:rPr>
              <a:t>đổi</a:t>
            </a:r>
            <a:r>
              <a:rPr lang="en-US" sz="2400" b="1" dirty="0">
                <a:solidFill>
                  <a:srgbClr val="3366FF"/>
                </a:solidFill>
              </a:rPr>
              <a:t>.</a:t>
            </a:r>
          </a:p>
        </p:txBody>
      </p:sp>
      <p:sp>
        <p:nvSpPr>
          <p:cNvPr id="24" name="AutoShape 80"/>
          <p:cNvSpPr>
            <a:spLocks noChangeArrowheads="1"/>
          </p:cNvSpPr>
          <p:nvPr/>
        </p:nvSpPr>
        <p:spPr bwMode="auto">
          <a:xfrm>
            <a:off x="381000" y="5356671"/>
            <a:ext cx="533400" cy="152400"/>
          </a:xfrm>
          <a:prstGeom prst="chevron">
            <a:avLst>
              <a:gd name="adj" fmla="val 8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6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" grpId="0" animBg="1"/>
      <p:bldP spid="3" grpId="0" animBg="1"/>
      <p:bldP spid="7" grpId="0"/>
      <p:bldP spid="29" grpId="0"/>
      <p:bldP spid="30" grpId="0"/>
      <p:bldP spid="31" grpId="0"/>
      <p:bldP spid="32" grpId="0"/>
      <p:bldP spid="19" grpId="0"/>
      <p:bldP spid="19" grpId="1"/>
      <p:bldP spid="21" grpId="0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11560" y="-459432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2014.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2516560" y="620688"/>
            <a:ext cx="3810000" cy="533400"/>
          </a:xfrm>
        </p:spPr>
        <p:txBody>
          <a:bodyPr>
            <a:no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583360" y="607368"/>
            <a:ext cx="17526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ubtitle 2"/>
          <p:cNvSpPr txBox="1">
            <a:spLocks/>
          </p:cNvSpPr>
          <p:nvPr/>
        </p:nvSpPr>
        <p:spPr>
          <a:xfrm>
            <a:off x="2438400" y="998240"/>
            <a:ext cx="4343400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Luyện</a:t>
            </a:r>
            <a:r>
              <a:rPr kumimoji="0" lang="en-US" sz="36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tập</a:t>
            </a:r>
            <a:r>
              <a:rPr kumimoji="0" lang="en-US" sz="36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chung</a:t>
            </a:r>
            <a:endParaRPr kumimoji="0" lang="en-US" sz="360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79512" y="1772816"/>
            <a:ext cx="648072" cy="576064"/>
          </a:xfrm>
          <a:prstGeom prst="ellipse">
            <a:avLst/>
          </a:prstGeom>
          <a:solidFill>
            <a:srgbClr val="0099FF"/>
          </a:solidFill>
          <a:ln>
            <a:gradFill flip="none" rotWithShape="1">
              <a:gsLst>
                <a:gs pos="0">
                  <a:srgbClr val="0070C0"/>
                </a:gs>
                <a:gs pos="44000">
                  <a:srgbClr val="D4DEFF"/>
                </a:gs>
                <a:gs pos="65000">
                  <a:srgbClr val="D4DEFF"/>
                </a:gs>
                <a:gs pos="100000">
                  <a:srgbClr val="96AB94"/>
                </a:gs>
              </a:gsLst>
              <a:lin ang="5400000" scaled="1"/>
              <a:tileRect/>
            </a:gradFill>
          </a:ln>
          <a:effectLst>
            <a:innerShdw>
              <a:srgbClr val="0070C0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vi-VN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7916" y="1764105"/>
            <a:ext cx="3416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36512" y="2420888"/>
            <a:ext cx="2072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a) 684 : 6 ;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55590" y="2412177"/>
            <a:ext cx="2072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b) 845 : 7 ;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31854" y="2420888"/>
            <a:ext cx="2072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 630 : 9 ;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36110" y="2420888"/>
            <a:ext cx="2072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d) 842 : 4.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-36512" y="2420888"/>
            <a:ext cx="2072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684 : 6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Subtitle 2"/>
          <p:cNvSpPr txBox="1">
            <a:spLocks/>
          </p:cNvSpPr>
          <p:nvPr/>
        </p:nvSpPr>
        <p:spPr>
          <a:xfrm>
            <a:off x="246864" y="3454152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08</a:t>
            </a:r>
          </a:p>
        </p:txBody>
      </p:sp>
      <p:sp>
        <p:nvSpPr>
          <p:cNvPr id="31" name="Subtitle 2"/>
          <p:cNvSpPr txBox="1">
            <a:spLocks/>
          </p:cNvSpPr>
          <p:nvPr/>
        </p:nvSpPr>
        <p:spPr>
          <a:xfrm>
            <a:off x="341040" y="3899520"/>
            <a:ext cx="990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2" name="Subtitle 2"/>
          <p:cNvSpPr txBox="1">
            <a:spLocks/>
          </p:cNvSpPr>
          <p:nvPr/>
        </p:nvSpPr>
        <p:spPr>
          <a:xfrm>
            <a:off x="1056928" y="3454152"/>
            <a:ext cx="990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114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50736" y="2924944"/>
            <a:ext cx="1920592" cy="987202"/>
            <a:chOff x="194752" y="2924944"/>
            <a:chExt cx="1920592" cy="987202"/>
          </a:xfrm>
        </p:grpSpPr>
        <p:sp>
          <p:nvSpPr>
            <p:cNvPr id="27" name="Subtitle 2"/>
            <p:cNvSpPr txBox="1">
              <a:spLocks/>
            </p:cNvSpPr>
            <p:nvPr/>
          </p:nvSpPr>
          <p:spPr>
            <a:xfrm>
              <a:off x="194752" y="2924944"/>
              <a:ext cx="1261400" cy="6096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320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684</a:t>
              </a:r>
              <a:r>
                <a:rPr kumimoji="0" lang="en-US" sz="320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 rot="5400000">
              <a:off x="934244" y="3492252"/>
              <a:ext cx="838200" cy="1588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353344" y="3454152"/>
              <a:ext cx="762000" cy="1588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Subtitle 2"/>
            <p:cNvSpPr txBox="1">
              <a:spLocks/>
            </p:cNvSpPr>
            <p:nvPr/>
          </p:nvSpPr>
          <p:spPr>
            <a:xfrm>
              <a:off x="1229152" y="2924944"/>
              <a:ext cx="630700" cy="6096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320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6</a:t>
              </a:r>
              <a:r>
                <a:rPr kumimoji="0" lang="en-US" sz="320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" name="Subtitle 2"/>
          <p:cNvSpPr txBox="1">
            <a:spLocks/>
          </p:cNvSpPr>
          <p:nvPr/>
        </p:nvSpPr>
        <p:spPr>
          <a:xfrm>
            <a:off x="454576" y="4365104"/>
            <a:ext cx="990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0</a:t>
            </a: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Subtitle 2"/>
          <p:cNvSpPr txBox="1">
            <a:spLocks/>
          </p:cNvSpPr>
          <p:nvPr/>
        </p:nvSpPr>
        <p:spPr>
          <a:xfrm>
            <a:off x="2679896" y="3454152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Subtitle 2"/>
          <p:cNvSpPr txBox="1">
            <a:spLocks/>
          </p:cNvSpPr>
          <p:nvPr/>
        </p:nvSpPr>
        <p:spPr>
          <a:xfrm>
            <a:off x="2774072" y="3899520"/>
            <a:ext cx="990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noProof="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5</a:t>
            </a: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Subtitle 2"/>
          <p:cNvSpPr txBox="1">
            <a:spLocks/>
          </p:cNvSpPr>
          <p:nvPr/>
        </p:nvSpPr>
        <p:spPr>
          <a:xfrm>
            <a:off x="3489960" y="3454152"/>
            <a:ext cx="990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120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2483768" y="2924944"/>
            <a:ext cx="1920592" cy="987202"/>
            <a:chOff x="194752" y="2924944"/>
            <a:chExt cx="1920592" cy="987202"/>
          </a:xfrm>
        </p:grpSpPr>
        <p:sp>
          <p:nvSpPr>
            <p:cNvPr id="39" name="Subtitle 2"/>
            <p:cNvSpPr txBox="1">
              <a:spLocks/>
            </p:cNvSpPr>
            <p:nvPr/>
          </p:nvSpPr>
          <p:spPr>
            <a:xfrm>
              <a:off x="194752" y="2924944"/>
              <a:ext cx="1261400" cy="6096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320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3200" noProof="0" dirty="0" smtClean="0">
                  <a:latin typeface="Times New Roman" pitchFamily="18" charset="0"/>
                  <a:cs typeface="Times New Roman" pitchFamily="18" charset="0"/>
                </a:rPr>
                <a:t>845</a:t>
              </a:r>
              <a:r>
                <a:rPr kumimoji="0" lang="en-US" sz="320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0" name="Straight Connector 39"/>
            <p:cNvCxnSpPr/>
            <p:nvPr/>
          </p:nvCxnSpPr>
          <p:spPr>
            <a:xfrm rot="5400000">
              <a:off x="934244" y="3492252"/>
              <a:ext cx="838200" cy="1588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353344" y="3454152"/>
              <a:ext cx="762000" cy="1588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Subtitle 2"/>
            <p:cNvSpPr txBox="1">
              <a:spLocks/>
            </p:cNvSpPr>
            <p:nvPr/>
          </p:nvSpPr>
          <p:spPr>
            <a:xfrm>
              <a:off x="1229152" y="2924944"/>
              <a:ext cx="630700" cy="6096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320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3200" noProof="0" dirty="0">
                  <a:latin typeface="Times New Roman" pitchFamily="18" charset="0"/>
                  <a:cs typeface="Times New Roman" pitchFamily="18" charset="0"/>
                </a:rPr>
                <a:t>7</a:t>
              </a:r>
              <a:r>
                <a:rPr kumimoji="0" lang="en-US" sz="320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3" name="Subtitle 2"/>
          <p:cNvSpPr txBox="1">
            <a:spLocks/>
          </p:cNvSpPr>
          <p:nvPr/>
        </p:nvSpPr>
        <p:spPr>
          <a:xfrm>
            <a:off x="2887608" y="4365104"/>
            <a:ext cx="990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noProof="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355590" y="2420888"/>
            <a:ext cx="2072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845 : 7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731854" y="2420888"/>
            <a:ext cx="2072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630 : 9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Subtitle 2"/>
          <p:cNvSpPr txBox="1">
            <a:spLocks/>
          </p:cNvSpPr>
          <p:nvPr/>
        </p:nvSpPr>
        <p:spPr>
          <a:xfrm>
            <a:off x="5220072" y="3420616"/>
            <a:ext cx="74677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noProof="0" dirty="0" smtClean="0">
                <a:latin typeface="Times New Roman" pitchFamily="18" charset="0"/>
                <a:cs typeface="Times New Roman" pitchFamily="18" charset="0"/>
              </a:rPr>
              <a:t>00</a:t>
            </a: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Subtitle 2"/>
          <p:cNvSpPr txBox="1">
            <a:spLocks/>
          </p:cNvSpPr>
          <p:nvPr/>
        </p:nvSpPr>
        <p:spPr>
          <a:xfrm>
            <a:off x="5444852" y="3853408"/>
            <a:ext cx="4953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noProof="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Subtitle 2"/>
          <p:cNvSpPr txBox="1">
            <a:spLocks/>
          </p:cNvSpPr>
          <p:nvPr/>
        </p:nvSpPr>
        <p:spPr>
          <a:xfrm>
            <a:off x="5796136" y="3420616"/>
            <a:ext cx="837406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70</a:t>
            </a: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4807456" y="2891408"/>
            <a:ext cx="1920592" cy="987202"/>
            <a:chOff x="194752" y="2924944"/>
            <a:chExt cx="1920592" cy="987202"/>
          </a:xfrm>
        </p:grpSpPr>
        <p:sp>
          <p:nvSpPr>
            <p:cNvPr id="50" name="Subtitle 2"/>
            <p:cNvSpPr txBox="1">
              <a:spLocks/>
            </p:cNvSpPr>
            <p:nvPr/>
          </p:nvSpPr>
          <p:spPr>
            <a:xfrm>
              <a:off x="194752" y="2924944"/>
              <a:ext cx="1261400" cy="6096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320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630</a:t>
              </a:r>
              <a:r>
                <a:rPr kumimoji="0" lang="en-US" sz="320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1" name="Straight Connector 50"/>
            <p:cNvCxnSpPr/>
            <p:nvPr/>
          </p:nvCxnSpPr>
          <p:spPr>
            <a:xfrm rot="5400000">
              <a:off x="934244" y="3492252"/>
              <a:ext cx="838200" cy="1588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1353344" y="3454152"/>
              <a:ext cx="762000" cy="1588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Subtitle 2"/>
            <p:cNvSpPr txBox="1">
              <a:spLocks/>
            </p:cNvSpPr>
            <p:nvPr/>
          </p:nvSpPr>
          <p:spPr>
            <a:xfrm>
              <a:off x="1272812" y="2924944"/>
              <a:ext cx="630700" cy="6096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320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9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5" name="Subtitle 2"/>
          <p:cNvSpPr txBox="1">
            <a:spLocks/>
          </p:cNvSpPr>
          <p:nvPr/>
        </p:nvSpPr>
        <p:spPr>
          <a:xfrm>
            <a:off x="7329048" y="3382144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noProof="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Subtitle 2"/>
          <p:cNvSpPr txBox="1">
            <a:spLocks/>
          </p:cNvSpPr>
          <p:nvPr/>
        </p:nvSpPr>
        <p:spPr>
          <a:xfrm>
            <a:off x="7423224" y="3827512"/>
            <a:ext cx="990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noProof="0" dirty="0" smtClean="0">
                <a:latin typeface="Times New Roman" pitchFamily="18" charset="0"/>
                <a:cs typeface="Times New Roman" pitchFamily="18" charset="0"/>
              </a:rPr>
              <a:t>02</a:t>
            </a: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Subtitle 2"/>
          <p:cNvSpPr txBox="1">
            <a:spLocks/>
          </p:cNvSpPr>
          <p:nvPr/>
        </p:nvSpPr>
        <p:spPr>
          <a:xfrm>
            <a:off x="8139112" y="3382144"/>
            <a:ext cx="990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7132920" y="2852936"/>
            <a:ext cx="1920592" cy="987202"/>
            <a:chOff x="194752" y="2924944"/>
            <a:chExt cx="1920592" cy="987202"/>
          </a:xfrm>
        </p:grpSpPr>
        <p:sp>
          <p:nvSpPr>
            <p:cNvPr id="59" name="Subtitle 2"/>
            <p:cNvSpPr txBox="1">
              <a:spLocks/>
            </p:cNvSpPr>
            <p:nvPr/>
          </p:nvSpPr>
          <p:spPr>
            <a:xfrm>
              <a:off x="194752" y="2924944"/>
              <a:ext cx="1261400" cy="6096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320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3200" noProof="0" dirty="0" smtClean="0">
                  <a:latin typeface="Times New Roman" pitchFamily="18" charset="0"/>
                  <a:cs typeface="Times New Roman" pitchFamily="18" charset="0"/>
                </a:rPr>
                <a:t>842</a:t>
              </a:r>
              <a:r>
                <a:rPr kumimoji="0" lang="en-US" sz="320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0" name="Straight Connector 59"/>
            <p:cNvCxnSpPr/>
            <p:nvPr/>
          </p:nvCxnSpPr>
          <p:spPr>
            <a:xfrm rot="5400000">
              <a:off x="934244" y="3492252"/>
              <a:ext cx="838200" cy="1588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1353344" y="3454152"/>
              <a:ext cx="762000" cy="1588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Subtitle 2"/>
            <p:cNvSpPr txBox="1">
              <a:spLocks/>
            </p:cNvSpPr>
            <p:nvPr/>
          </p:nvSpPr>
          <p:spPr>
            <a:xfrm>
              <a:off x="1229152" y="2924944"/>
              <a:ext cx="630700" cy="6096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320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kumimoji="0" lang="en-US" sz="320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3" name="Subtitle 2"/>
          <p:cNvSpPr txBox="1">
            <a:spLocks/>
          </p:cNvSpPr>
          <p:nvPr/>
        </p:nvSpPr>
        <p:spPr>
          <a:xfrm>
            <a:off x="7536760" y="4293096"/>
            <a:ext cx="990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032972" y="2420888"/>
            <a:ext cx="2072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d) 842 : 4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977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/>
      <p:bldP spid="9" grpId="0"/>
      <p:bldP spid="17" grpId="0"/>
      <p:bldP spid="19" grpId="0"/>
      <p:bldP spid="21" grpId="0"/>
      <p:bldP spid="26" grpId="0"/>
      <p:bldP spid="30" grpId="0"/>
      <p:bldP spid="31" grpId="0"/>
      <p:bldP spid="32" grpId="0"/>
      <p:bldP spid="34" grpId="0"/>
      <p:bldP spid="35" grpId="0"/>
      <p:bldP spid="36" grpId="0"/>
      <p:bldP spid="37" grpId="0"/>
      <p:bldP spid="43" grpId="0"/>
      <p:bldP spid="44" grpId="0"/>
      <p:bldP spid="45" grpId="0"/>
      <p:bldP spid="46" grpId="0"/>
      <p:bldP spid="47" grpId="0"/>
      <p:bldP spid="48" grpId="0"/>
      <p:bldP spid="55" grpId="0"/>
      <p:bldP spid="56" grpId="0"/>
      <p:bldP spid="57" grpId="0"/>
      <p:bldP spid="63" grpId="0"/>
      <p:bldP spid="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11560" y="-459432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2014.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2516560" y="620688"/>
            <a:ext cx="3810000" cy="533400"/>
          </a:xfrm>
        </p:spPr>
        <p:txBody>
          <a:bodyPr>
            <a:no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583360" y="607368"/>
            <a:ext cx="17526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ubtitle 2"/>
          <p:cNvSpPr txBox="1">
            <a:spLocks/>
          </p:cNvSpPr>
          <p:nvPr/>
        </p:nvSpPr>
        <p:spPr>
          <a:xfrm>
            <a:off x="2438400" y="998240"/>
            <a:ext cx="4343400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Luyện</a:t>
            </a:r>
            <a:r>
              <a:rPr kumimoji="0" lang="en-US" sz="36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tập</a:t>
            </a:r>
            <a:r>
              <a:rPr kumimoji="0" lang="en-US" sz="36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chung</a:t>
            </a:r>
            <a:endParaRPr kumimoji="0" lang="en-US" sz="360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07504" y="1531822"/>
            <a:ext cx="648072" cy="576064"/>
          </a:xfrm>
          <a:prstGeom prst="ellipse">
            <a:avLst/>
          </a:prstGeom>
          <a:solidFill>
            <a:srgbClr val="0099FF"/>
          </a:solidFill>
          <a:ln>
            <a:gradFill flip="none" rotWithShape="1">
              <a:gsLst>
                <a:gs pos="0">
                  <a:srgbClr val="0070C0"/>
                </a:gs>
                <a:gs pos="44000">
                  <a:srgbClr val="D4DEFF"/>
                </a:gs>
                <a:gs pos="65000">
                  <a:srgbClr val="D4DEFF"/>
                </a:gs>
                <a:gs pos="100000">
                  <a:srgbClr val="96AB94"/>
                </a:gs>
              </a:gsLst>
              <a:lin ang="5400000" scaled="1"/>
              <a:tileRect/>
            </a:gradFill>
          </a:ln>
          <a:effectLst>
            <a:innerShdw>
              <a:srgbClr val="0070C0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vi-VN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55576" y="1412776"/>
                <a:ext cx="8528620" cy="1775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Một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cửa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hàng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36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máy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bơm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người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ta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đã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bán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  <a:cs typeface="Times New Roman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máy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bơm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đó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Hỏi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cửa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hàng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còn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lại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bao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nhiêu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máy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bơm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?</a:t>
                </a:r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1412776"/>
                <a:ext cx="8528620" cy="1775230"/>
              </a:xfrm>
              <a:prstGeom prst="rect">
                <a:avLst/>
              </a:prstGeom>
              <a:blipFill rotWithShape="1">
                <a:blip r:embed="rId2"/>
                <a:stretch>
                  <a:fillRect l="-1858" b="-1030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3347864" y="3276273"/>
            <a:ext cx="1935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sz="3200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564160" y="3771618"/>
            <a:ext cx="4744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:36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bơm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Box 65"/>
              <p:cNvSpPr txBox="1"/>
              <p:nvPr/>
            </p:nvSpPr>
            <p:spPr>
              <a:xfrm>
                <a:off x="2555776" y="4347682"/>
                <a:ext cx="4752528" cy="7903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Đã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bán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  <a:cs typeface="Times New Roman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máy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bơm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đó</a:t>
                </a:r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4347682"/>
                <a:ext cx="4752528" cy="790345"/>
              </a:xfrm>
              <a:prstGeom prst="rect">
                <a:avLst/>
              </a:prstGeom>
              <a:blipFill rotWithShape="1">
                <a:blip r:embed="rId3"/>
                <a:stretch>
                  <a:fillRect l="-3205" b="-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2555776" y="5076473"/>
            <a:ext cx="4744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: …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bơm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203848" y="1988840"/>
            <a:ext cx="2592288" cy="0"/>
          </a:xfrm>
          <a:prstGeom prst="line">
            <a:avLst/>
          </a:prstGeom>
          <a:ln w="28575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7365072" y="1988840"/>
            <a:ext cx="1152128" cy="0"/>
          </a:xfrm>
          <a:prstGeom prst="line">
            <a:avLst/>
          </a:prstGeom>
          <a:ln w="28575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853872" y="2606432"/>
            <a:ext cx="2520280" cy="0"/>
          </a:xfrm>
          <a:prstGeom prst="line">
            <a:avLst/>
          </a:prstGeom>
          <a:ln w="28575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5894432" y="2606432"/>
            <a:ext cx="2710016" cy="0"/>
          </a:xfrm>
          <a:prstGeom prst="line">
            <a:avLst/>
          </a:prstGeom>
          <a:ln w="28575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827584" y="3099440"/>
            <a:ext cx="1610816" cy="0"/>
          </a:xfrm>
          <a:prstGeom prst="line">
            <a:avLst/>
          </a:prstGeom>
          <a:ln w="28575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9745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5" grpId="0"/>
      <p:bldP spid="66" grpId="0"/>
      <p:bldP spid="6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11560" y="-459432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2014.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2516560" y="620688"/>
            <a:ext cx="3810000" cy="533400"/>
          </a:xfrm>
        </p:spPr>
        <p:txBody>
          <a:bodyPr>
            <a:no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583360" y="607368"/>
            <a:ext cx="17526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ubtitle 2"/>
          <p:cNvSpPr txBox="1">
            <a:spLocks/>
          </p:cNvSpPr>
          <p:nvPr/>
        </p:nvSpPr>
        <p:spPr>
          <a:xfrm>
            <a:off x="2438400" y="998240"/>
            <a:ext cx="4343400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Luyện</a:t>
            </a:r>
            <a:r>
              <a:rPr kumimoji="0" lang="en-US" sz="36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tập</a:t>
            </a:r>
            <a:r>
              <a:rPr kumimoji="0" lang="en-US" sz="36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chung</a:t>
            </a:r>
            <a:endParaRPr kumimoji="0" lang="en-US" sz="360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07504" y="1531822"/>
            <a:ext cx="648072" cy="576064"/>
          </a:xfrm>
          <a:prstGeom prst="ellipse">
            <a:avLst/>
          </a:prstGeom>
          <a:solidFill>
            <a:srgbClr val="0099FF"/>
          </a:solidFill>
          <a:ln>
            <a:gradFill flip="none" rotWithShape="1">
              <a:gsLst>
                <a:gs pos="0">
                  <a:srgbClr val="0070C0"/>
                </a:gs>
                <a:gs pos="44000">
                  <a:srgbClr val="D4DEFF"/>
                </a:gs>
                <a:gs pos="65000">
                  <a:srgbClr val="D4DEFF"/>
                </a:gs>
                <a:gs pos="100000">
                  <a:srgbClr val="96AB94"/>
                </a:gs>
              </a:gsLst>
              <a:lin ang="5400000" scaled="1"/>
              <a:tileRect/>
            </a:gradFill>
          </a:ln>
          <a:effectLst>
            <a:innerShdw>
              <a:srgbClr val="0070C0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vi-VN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971600" y="1548081"/>
            <a:ext cx="1935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sz="3200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03920" y="2043426"/>
            <a:ext cx="4744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:36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bơm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Box 65"/>
              <p:cNvSpPr txBox="1"/>
              <p:nvPr/>
            </p:nvSpPr>
            <p:spPr>
              <a:xfrm>
                <a:off x="395536" y="2564904"/>
                <a:ext cx="4752528" cy="7903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Đã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bán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  <a:cs typeface="Times New Roman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máy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bơm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đó</a:t>
                </a:r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564904"/>
                <a:ext cx="4752528" cy="790345"/>
              </a:xfrm>
              <a:prstGeom prst="rect">
                <a:avLst/>
              </a:prstGeom>
              <a:blipFill rotWithShape="1">
                <a:blip r:embed="rId2"/>
                <a:stretch>
                  <a:fillRect l="-3338" b="-10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395536" y="3212976"/>
            <a:ext cx="4744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: …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bơm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835696" y="3933056"/>
            <a:ext cx="0" cy="2833282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3428256" y="3645024"/>
            <a:ext cx="2582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vi-VN" sz="3200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916088" y="4077072"/>
            <a:ext cx="6328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bơm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456656" y="4606098"/>
            <a:ext cx="56072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36 : 9 = 4 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bơm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907704" y="5101443"/>
            <a:ext cx="6328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bơm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411760" y="5605499"/>
            <a:ext cx="56072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36 - 4 = 32 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bơm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979712" y="6118266"/>
            <a:ext cx="56072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32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bơm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835696" y="6766338"/>
            <a:ext cx="7308304" cy="0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354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/>
      <p:bldP spid="71" grpId="0"/>
      <p:bldP spid="72" grpId="0"/>
      <p:bldP spid="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11560" y="-459432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2014.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2516560" y="620688"/>
            <a:ext cx="3810000" cy="533400"/>
          </a:xfrm>
        </p:spPr>
        <p:txBody>
          <a:bodyPr>
            <a:no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583360" y="607368"/>
            <a:ext cx="17526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ubtitle 2"/>
          <p:cNvSpPr txBox="1">
            <a:spLocks/>
          </p:cNvSpPr>
          <p:nvPr/>
        </p:nvSpPr>
        <p:spPr>
          <a:xfrm>
            <a:off x="2438400" y="998240"/>
            <a:ext cx="4343400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Luyện</a:t>
            </a:r>
            <a:r>
              <a:rPr kumimoji="0" lang="en-US" sz="36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tập</a:t>
            </a:r>
            <a:r>
              <a:rPr kumimoji="0" lang="en-US" sz="36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chung</a:t>
            </a:r>
            <a:endParaRPr kumimoji="0" lang="en-US" sz="360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07504" y="1531822"/>
            <a:ext cx="648072" cy="576064"/>
          </a:xfrm>
          <a:prstGeom prst="ellipse">
            <a:avLst/>
          </a:prstGeom>
          <a:solidFill>
            <a:srgbClr val="0099FF"/>
          </a:solidFill>
          <a:ln>
            <a:gradFill flip="none" rotWithShape="1">
              <a:gsLst>
                <a:gs pos="0">
                  <a:srgbClr val="0070C0"/>
                </a:gs>
                <a:gs pos="44000">
                  <a:srgbClr val="D4DEFF"/>
                </a:gs>
                <a:gs pos="65000">
                  <a:srgbClr val="D4DEFF"/>
                </a:gs>
                <a:gs pos="100000">
                  <a:srgbClr val="96AB94"/>
                </a:gs>
              </a:gsLst>
              <a:lin ang="5400000" scaled="1"/>
              <a:tileRect/>
            </a:gradFill>
          </a:ln>
          <a:effectLst>
            <a:innerShdw>
              <a:srgbClr val="0070C0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vi-VN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Group 3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0792881"/>
              </p:ext>
            </p:extLst>
          </p:nvPr>
        </p:nvGraphicFramePr>
        <p:xfrm>
          <a:off x="0" y="2241374"/>
          <a:ext cx="9144000" cy="4572002"/>
        </p:xfrm>
        <a:graphic>
          <a:graphicData uri="http://schemas.openxmlformats.org/drawingml/2006/table">
            <a:tbl>
              <a:tblPr/>
              <a:tblGrid>
                <a:gridCol w="2717800"/>
                <a:gridCol w="1204913"/>
                <a:gridCol w="1285875"/>
                <a:gridCol w="1282700"/>
                <a:gridCol w="1370012"/>
                <a:gridCol w="1282700"/>
              </a:tblGrid>
              <a:tr h="1027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3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đã</a:t>
                      </a: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cho</a:t>
                      </a:r>
                      <a:endParaRPr kumimoji="0" lang="en-US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accent2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accent2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accent2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accent1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accent2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accent1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</a:tr>
              <a:tr h="887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Thêm</a:t>
                      </a: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4 </a:t>
                      </a:r>
                      <a:r>
                        <a:rPr kumimoji="0" lang="en-US" sz="3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đơn</a:t>
                      </a: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vị</a:t>
                      </a:r>
                      <a:endParaRPr kumimoji="0" lang="en-US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66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66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66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66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66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66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</a:tr>
              <a:tr h="884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Gấp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4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lần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66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66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66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66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66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66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</a:tr>
              <a:tr h="885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Bớt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4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đơn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vị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66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66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66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66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66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66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</a:tr>
              <a:tr h="887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Giảm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4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lần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66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66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66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66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66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66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</a:tr>
            </a:tbl>
          </a:graphicData>
        </a:graphic>
      </p:graphicFrame>
      <p:graphicFrame>
        <p:nvGraphicFramePr>
          <p:cNvPr id="21" name="Group 2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0579675"/>
              </p:ext>
            </p:extLst>
          </p:nvPr>
        </p:nvGraphicFramePr>
        <p:xfrm>
          <a:off x="7848600" y="2252364"/>
          <a:ext cx="1295400" cy="4565279"/>
        </p:xfrm>
        <a:graphic>
          <a:graphicData uri="http://schemas.openxmlformats.org/drawingml/2006/table">
            <a:tbl>
              <a:tblPr/>
              <a:tblGrid>
                <a:gridCol w="1295400"/>
              </a:tblGrid>
              <a:tr h="1032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endParaRPr kumimoji="0" lang="vi-V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FFFF"/>
                        </a:gs>
                        <a:gs pos="100000">
                          <a:srgbClr val="66FFFF">
                            <a:gamma/>
                            <a:shade val="46275"/>
                            <a:invGamma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FFFF"/>
                        </a:gs>
                        <a:gs pos="100000">
                          <a:srgbClr val="66FFFF">
                            <a:gamma/>
                            <a:shade val="46275"/>
                            <a:invGamma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</a:tr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FFFF"/>
                        </a:gs>
                        <a:gs pos="100000">
                          <a:srgbClr val="66FFFF">
                            <a:gamma/>
                            <a:shade val="46275"/>
                            <a:invGamma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</a:tr>
              <a:tr h="9318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FFFF"/>
                        </a:gs>
                        <a:gs pos="100000">
                          <a:srgbClr val="66FFFF">
                            <a:gamma/>
                            <a:shade val="46275"/>
                            <a:invGamma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</a:tr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FFFF"/>
                        </a:gs>
                        <a:gs pos="100000">
                          <a:srgbClr val="66FFFF">
                            <a:gamma/>
                            <a:shade val="46275"/>
                            <a:invGamma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</a:tr>
            </a:tbl>
          </a:graphicData>
        </a:graphic>
      </p:graphicFrame>
      <p:sp>
        <p:nvSpPr>
          <p:cNvPr id="22" name="AutoShape 123"/>
          <p:cNvSpPr>
            <a:spLocks noChangeArrowheads="1"/>
          </p:cNvSpPr>
          <p:nvPr/>
        </p:nvSpPr>
        <p:spPr bwMode="auto">
          <a:xfrm rot="10800000">
            <a:off x="2743200" y="3206574"/>
            <a:ext cx="1752600" cy="914400"/>
          </a:xfrm>
          <a:prstGeom prst="wedgeRectCallout">
            <a:avLst>
              <a:gd name="adj1" fmla="val 19833"/>
              <a:gd name="adj2" fmla="val 9288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 + 4 = 12</a:t>
            </a:r>
          </a:p>
        </p:txBody>
      </p:sp>
      <p:sp>
        <p:nvSpPr>
          <p:cNvPr id="23" name="Text Box 117"/>
          <p:cNvSpPr txBox="1">
            <a:spLocks noChangeArrowheads="1"/>
          </p:cNvSpPr>
          <p:nvPr/>
        </p:nvSpPr>
        <p:spPr bwMode="auto">
          <a:xfrm>
            <a:off x="2971800" y="3474862"/>
            <a:ext cx="762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24" name="AutoShape 124"/>
          <p:cNvSpPr>
            <a:spLocks noChangeArrowheads="1"/>
          </p:cNvSpPr>
          <p:nvPr/>
        </p:nvSpPr>
        <p:spPr bwMode="auto">
          <a:xfrm rot="10800000">
            <a:off x="2743200" y="4146374"/>
            <a:ext cx="1752600" cy="914400"/>
          </a:xfrm>
          <a:prstGeom prst="wedgeRectCallout">
            <a:avLst>
              <a:gd name="adj1" fmla="val 21917"/>
              <a:gd name="adj2" fmla="val 1937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 x 4 = 32</a:t>
            </a:r>
          </a:p>
        </p:txBody>
      </p:sp>
      <p:sp>
        <p:nvSpPr>
          <p:cNvPr id="25" name="Text Box 118"/>
          <p:cNvSpPr txBox="1">
            <a:spLocks noChangeArrowheads="1"/>
          </p:cNvSpPr>
          <p:nvPr/>
        </p:nvSpPr>
        <p:spPr bwMode="auto">
          <a:xfrm>
            <a:off x="3048000" y="4389262"/>
            <a:ext cx="762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32</a:t>
            </a:r>
          </a:p>
        </p:txBody>
      </p:sp>
      <p:sp>
        <p:nvSpPr>
          <p:cNvPr id="26" name="AutoShape 125"/>
          <p:cNvSpPr>
            <a:spLocks noChangeArrowheads="1"/>
          </p:cNvSpPr>
          <p:nvPr/>
        </p:nvSpPr>
        <p:spPr bwMode="auto">
          <a:xfrm rot="10800000">
            <a:off x="2730500" y="5035374"/>
            <a:ext cx="1752600" cy="914400"/>
          </a:xfrm>
          <a:prstGeom prst="wedgeRectCallout">
            <a:avLst>
              <a:gd name="adj1" fmla="val 19833"/>
              <a:gd name="adj2" fmla="val 2902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/>
          <a:lstStyle/>
          <a:p>
            <a:pPr algn="ctr"/>
            <a:r>
              <a:rPr lang="en-US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8 - 4 = 4</a:t>
            </a:r>
          </a:p>
        </p:txBody>
      </p:sp>
      <p:sp>
        <p:nvSpPr>
          <p:cNvPr id="27" name="Text Box 126"/>
          <p:cNvSpPr txBox="1">
            <a:spLocks noChangeArrowheads="1"/>
          </p:cNvSpPr>
          <p:nvPr/>
        </p:nvSpPr>
        <p:spPr bwMode="auto">
          <a:xfrm>
            <a:off x="3200400" y="5227462"/>
            <a:ext cx="762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8" name="AutoShape 127"/>
          <p:cNvSpPr>
            <a:spLocks noChangeArrowheads="1"/>
          </p:cNvSpPr>
          <p:nvPr/>
        </p:nvSpPr>
        <p:spPr bwMode="auto">
          <a:xfrm rot="10800000">
            <a:off x="2730500" y="5975174"/>
            <a:ext cx="1752600" cy="835025"/>
          </a:xfrm>
          <a:prstGeom prst="wedgeRectCallout">
            <a:avLst>
              <a:gd name="adj1" fmla="val 22551"/>
              <a:gd name="adj2" fmla="val 42832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 : 4 = 2</a:t>
            </a:r>
          </a:p>
        </p:txBody>
      </p:sp>
      <p:sp>
        <p:nvSpPr>
          <p:cNvPr id="29" name="Text Box 128"/>
          <p:cNvSpPr txBox="1">
            <a:spLocks noChangeArrowheads="1"/>
          </p:cNvSpPr>
          <p:nvPr/>
        </p:nvSpPr>
        <p:spPr bwMode="auto">
          <a:xfrm>
            <a:off x="2971800" y="6127574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0" name="Text Box 129"/>
          <p:cNvSpPr txBox="1">
            <a:spLocks noChangeArrowheads="1"/>
          </p:cNvSpPr>
          <p:nvPr/>
        </p:nvSpPr>
        <p:spPr bwMode="auto">
          <a:xfrm>
            <a:off x="4114800" y="3398662"/>
            <a:ext cx="762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31" name="Text Box 130"/>
          <p:cNvSpPr txBox="1">
            <a:spLocks noChangeArrowheads="1"/>
          </p:cNvSpPr>
          <p:nvPr/>
        </p:nvSpPr>
        <p:spPr bwMode="auto">
          <a:xfrm>
            <a:off x="4114800" y="4313062"/>
            <a:ext cx="762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48</a:t>
            </a:r>
          </a:p>
        </p:txBody>
      </p:sp>
      <p:sp>
        <p:nvSpPr>
          <p:cNvPr id="32" name="Text Box 131"/>
          <p:cNvSpPr txBox="1">
            <a:spLocks noChangeArrowheads="1"/>
          </p:cNvSpPr>
          <p:nvPr/>
        </p:nvSpPr>
        <p:spPr bwMode="auto">
          <a:xfrm>
            <a:off x="4191000" y="5227462"/>
            <a:ext cx="762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33" name="Text Box 132"/>
          <p:cNvSpPr txBox="1">
            <a:spLocks noChangeArrowheads="1"/>
          </p:cNvSpPr>
          <p:nvPr/>
        </p:nvSpPr>
        <p:spPr bwMode="auto">
          <a:xfrm>
            <a:off x="4191000" y="6203774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4" name="Text Box 137"/>
          <p:cNvSpPr txBox="1">
            <a:spLocks noChangeArrowheads="1"/>
          </p:cNvSpPr>
          <p:nvPr/>
        </p:nvSpPr>
        <p:spPr bwMode="auto">
          <a:xfrm>
            <a:off x="6781800" y="3398662"/>
            <a:ext cx="762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60</a:t>
            </a:r>
          </a:p>
        </p:txBody>
      </p:sp>
      <p:sp>
        <p:nvSpPr>
          <p:cNvPr id="35" name="Text Box 138"/>
          <p:cNvSpPr txBox="1">
            <a:spLocks noChangeArrowheads="1"/>
          </p:cNvSpPr>
          <p:nvPr/>
        </p:nvSpPr>
        <p:spPr bwMode="auto">
          <a:xfrm>
            <a:off x="6629400" y="4298774"/>
            <a:ext cx="106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224</a:t>
            </a:r>
          </a:p>
        </p:txBody>
      </p:sp>
      <p:sp>
        <p:nvSpPr>
          <p:cNvPr id="36" name="Text Box 139"/>
          <p:cNvSpPr txBox="1">
            <a:spLocks noChangeArrowheads="1"/>
          </p:cNvSpPr>
          <p:nvPr/>
        </p:nvSpPr>
        <p:spPr bwMode="auto">
          <a:xfrm>
            <a:off x="6781800" y="5303662"/>
            <a:ext cx="762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52</a:t>
            </a:r>
          </a:p>
        </p:txBody>
      </p:sp>
      <p:sp>
        <p:nvSpPr>
          <p:cNvPr id="37" name="Text Box 140"/>
          <p:cNvSpPr txBox="1">
            <a:spLocks noChangeArrowheads="1"/>
          </p:cNvSpPr>
          <p:nvPr/>
        </p:nvSpPr>
        <p:spPr bwMode="auto">
          <a:xfrm>
            <a:off x="6781800" y="6218062"/>
            <a:ext cx="762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graphicFrame>
        <p:nvGraphicFramePr>
          <p:cNvPr id="42" name="Group 30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5589980"/>
              </p:ext>
            </p:extLst>
          </p:nvPr>
        </p:nvGraphicFramePr>
        <p:xfrm>
          <a:off x="5220072" y="2276873"/>
          <a:ext cx="1274762" cy="4535746"/>
        </p:xfrm>
        <a:graphic>
          <a:graphicData uri="http://schemas.openxmlformats.org/drawingml/2006/table">
            <a:tbl>
              <a:tblPr/>
              <a:tblGrid>
                <a:gridCol w="1274762"/>
              </a:tblGrid>
              <a:tr h="989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20</a:t>
                      </a:r>
                      <a:endParaRPr kumimoji="0" lang="vi-V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FFFF"/>
                        </a:gs>
                        <a:gs pos="100000">
                          <a:srgbClr val="66FFFF">
                            <a:gamma/>
                            <a:shade val="46275"/>
                            <a:invGamma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</a:tr>
              <a:tr h="878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FFFF"/>
                        </a:gs>
                        <a:gs pos="100000">
                          <a:srgbClr val="66FFFF">
                            <a:gamma/>
                            <a:shade val="46275"/>
                            <a:invGamma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</a:tr>
              <a:tr h="8514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FFFF"/>
                        </a:gs>
                        <a:gs pos="100000">
                          <a:srgbClr val="66FFFF">
                            <a:gamma/>
                            <a:shade val="46275"/>
                            <a:invGamma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</a:tr>
              <a:tr h="9483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FFFF"/>
                        </a:gs>
                        <a:gs pos="100000">
                          <a:srgbClr val="66FFFF">
                            <a:gamma/>
                            <a:shade val="46275"/>
                            <a:invGamma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</a:tr>
              <a:tr h="8684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FFFF"/>
                        </a:gs>
                        <a:gs pos="100000">
                          <a:srgbClr val="66FFFF">
                            <a:gamma/>
                            <a:shade val="46275"/>
                            <a:invGamma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</a:tr>
            </a:tbl>
          </a:graphicData>
        </a:graphic>
      </p:graphicFrame>
      <p:sp>
        <p:nvSpPr>
          <p:cNvPr id="47" name="Rectangle 46"/>
          <p:cNvSpPr/>
          <p:nvPr/>
        </p:nvSpPr>
        <p:spPr>
          <a:xfrm>
            <a:off x="899592" y="1548081"/>
            <a:ext cx="576064" cy="576064"/>
          </a:xfrm>
          <a:prstGeom prst="rect">
            <a:avLst/>
          </a:prstGeom>
          <a:solidFill>
            <a:schemeClr val="bg1"/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vi-VN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475656" y="1548081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187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6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5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2" grpId="0" animBg="1" autoUpdateAnimBg="0"/>
      <p:bldP spid="22" grpId="1" animBg="1"/>
      <p:bldP spid="23" grpId="0" autoUpdateAnimBg="0"/>
      <p:bldP spid="24" grpId="0" animBg="1" autoUpdateAnimBg="0"/>
      <p:bldP spid="24" grpId="1" animBg="1"/>
      <p:bldP spid="25" grpId="0" autoUpdateAnimBg="0"/>
      <p:bldP spid="26" grpId="0" animBg="1" autoUpdateAnimBg="0"/>
      <p:bldP spid="26" grpId="1" animBg="1"/>
      <p:bldP spid="27" grpId="0" autoUpdateAnimBg="0"/>
      <p:bldP spid="28" grpId="0" animBg="1" autoUpdateAnimBg="0"/>
      <p:bldP spid="28" grpId="1" animBg="1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47" grpId="0" animBg="1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11560" y="-459432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2014.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2516560" y="620688"/>
            <a:ext cx="3810000" cy="533400"/>
          </a:xfrm>
        </p:spPr>
        <p:txBody>
          <a:bodyPr>
            <a:no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583360" y="607368"/>
            <a:ext cx="17526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ubtitle 2"/>
          <p:cNvSpPr txBox="1">
            <a:spLocks/>
          </p:cNvSpPr>
          <p:nvPr/>
        </p:nvSpPr>
        <p:spPr>
          <a:xfrm>
            <a:off x="2438400" y="998240"/>
            <a:ext cx="4343400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Luyện</a:t>
            </a:r>
            <a:r>
              <a:rPr kumimoji="0" lang="en-US" sz="36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tập</a:t>
            </a:r>
            <a:r>
              <a:rPr kumimoji="0" lang="en-US" sz="36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chung</a:t>
            </a:r>
            <a:endParaRPr kumimoji="0" lang="en-US" sz="360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99FF"/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451</Words>
  <Application>Microsoft Office PowerPoint</Application>
  <PresentationFormat>On-screen Show (4:3)</PresentationFormat>
  <Paragraphs>131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Thứ hai, ngày 1 tháng 12 năm 2014.</vt:lpstr>
      <vt:lpstr>Thứ hai, ngày 1 tháng 12 năm 2014.</vt:lpstr>
      <vt:lpstr>Thứ hai, ngày 1 tháng 12 năm 2014.</vt:lpstr>
      <vt:lpstr>Thứ hai, ngày 1 tháng 12 năm 2014.</vt:lpstr>
      <vt:lpstr>Thứ hai, ngày 1 tháng 12 năm 2014.</vt:lpstr>
      <vt:lpstr>Thứ hai, ngày 1 tháng 12 năm 2014.</vt:lpstr>
      <vt:lpstr>Thứ hai, ngày 1 tháng 12 năm 2014.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tư, ngày 26 tháng 11 năm 2014</dc:title>
  <dc:creator>tranthuthao</dc:creator>
  <cp:lastModifiedBy>Jackphuong</cp:lastModifiedBy>
  <cp:revision>68</cp:revision>
  <dcterms:created xsi:type="dcterms:W3CDTF">2014-11-25T06:36:00Z</dcterms:created>
  <dcterms:modified xsi:type="dcterms:W3CDTF">2014-11-29T13:49:54Z</dcterms:modified>
</cp:coreProperties>
</file>