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88" r:id="rId4"/>
    <p:sldId id="289" r:id="rId5"/>
  </p:sldIdLst>
  <p:sldSz cx="9144000" cy="6858000" type="screen4x3"/>
  <p:notesSz cx="6858000" cy="9144000"/>
  <p:defaultTextStyle>
    <a:defPPr>
      <a:defRPr lang="uz-Latn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9900"/>
    <a:srgbClr val="D438B3"/>
    <a:srgbClr val="33CC33"/>
    <a:srgbClr val="FF0066"/>
    <a:srgbClr val="4FBD52"/>
    <a:srgbClr val="C24AB4"/>
    <a:srgbClr val="004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uz-Latn-U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z-Latn-U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Lat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Latn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3" Type="http://schemas.openxmlformats.org/officeDocument/2006/relationships/image" Target="../media/image2.wm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Relationship Id="rId1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-285776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HP001 4 hàng" pitchFamily="34" charset="-94"/>
              </a:rPr>
              <a:t>Thứ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tư</a:t>
            </a:r>
            <a:r>
              <a:rPr lang="en-US" sz="2800" b="1" dirty="0" smtClean="0">
                <a:latin typeface="HP001 4 hàng" pitchFamily="34" charset="-94"/>
              </a:rPr>
              <a:t>, </a:t>
            </a:r>
            <a:r>
              <a:rPr lang="en-US" sz="2800" b="1" dirty="0" err="1" smtClean="0">
                <a:latin typeface="HP001 4 hàng" pitchFamily="34" charset="-94"/>
              </a:rPr>
              <a:t>ngày</a:t>
            </a:r>
            <a:r>
              <a:rPr lang="en-US" sz="2800" b="1" dirty="0" smtClean="0">
                <a:latin typeface="HP001 4 hàng" pitchFamily="34" charset="-94"/>
              </a:rPr>
              <a:t> 3 </a:t>
            </a:r>
            <a:r>
              <a:rPr lang="en-US" sz="2800" b="1" dirty="0" err="1" smtClean="0">
                <a:latin typeface="HP001 4 hàng" pitchFamily="34" charset="-94"/>
              </a:rPr>
              <a:t>tháng</a:t>
            </a:r>
            <a:r>
              <a:rPr lang="en-US" sz="2800" b="1" dirty="0" smtClean="0">
                <a:latin typeface="HP001 4 hàng" pitchFamily="34" charset="-94"/>
              </a:rPr>
              <a:t> 4 </a:t>
            </a:r>
            <a:r>
              <a:rPr lang="en-US" sz="2800" b="1" dirty="0" err="1" smtClean="0">
                <a:latin typeface="HP001 4 hàng" pitchFamily="34" charset="-94"/>
              </a:rPr>
              <a:t>năm</a:t>
            </a:r>
            <a:r>
              <a:rPr lang="en-US" sz="2800" b="1" dirty="0" smtClean="0">
                <a:latin typeface="HP001 4 hàng" pitchFamily="34" charset="-94"/>
              </a:rPr>
              <a:t> 2013</a:t>
            </a:r>
            <a:endParaRPr lang="uz-Latn-UZ" sz="2800" b="1" dirty="0">
              <a:latin typeface="HP001 4 hàng" pitchFamily="34" charset="-9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4612" y="928670"/>
            <a:ext cx="3143272" cy="542932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HP001 4 hàng" pitchFamily="34" charset="-94"/>
              </a:rPr>
              <a:t>Tập</a:t>
            </a:r>
            <a:r>
              <a:rPr lang="en-US" sz="2800" b="1" dirty="0" smtClean="0">
                <a:solidFill>
                  <a:schemeClr val="tx1"/>
                </a:solidFill>
                <a:latin typeface="HP001 4 hàng" pitchFamily="34" charset="-94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HP001 4 hàng" pitchFamily="34" charset="-94"/>
              </a:rPr>
              <a:t>đǌ</a:t>
            </a:r>
            <a:endParaRPr lang="uz-Latn-UZ" sz="2800" b="1" dirty="0">
              <a:solidFill>
                <a:schemeClr val="tx1"/>
              </a:solidFill>
              <a:latin typeface="HP001 4 hàng" pitchFamily="34" charset="-94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357554" y="785794"/>
            <a:ext cx="18573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6" descr="New_Bliss1024_7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9600" y="0"/>
            <a:ext cx="9753600" cy="7315200"/>
          </a:xfrm>
          <a:prstGeom prst="rect">
            <a:avLst/>
          </a:prstGeom>
          <a:noFill/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04800" y="5562600"/>
            <a:ext cx="8610600" cy="1050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800" b="1">
              <a:solidFill>
                <a:srgbClr val="FF3300"/>
              </a:solidFill>
              <a:latin typeface="Arial" charset="0"/>
            </a:endParaRPr>
          </a:p>
          <a:p>
            <a:pPr algn="ctr" eaLnBrk="0" hangingPunct="0"/>
            <a:endParaRPr lang="en-US" sz="2800" b="1">
              <a:solidFill>
                <a:srgbClr val="FF3300"/>
              </a:solidFill>
              <a:latin typeface="Arial" charset="0"/>
            </a:endParaRPr>
          </a:p>
          <a:p>
            <a:pPr algn="ctr" eaLnBrk="0" hangingPunct="0"/>
            <a:endParaRPr lang="en-US" sz="2800" b="1">
              <a:solidFill>
                <a:srgbClr val="FF3300"/>
              </a:solidFill>
              <a:latin typeface="Arial" charset="0"/>
            </a:endParaRPr>
          </a:p>
          <a:p>
            <a:pPr algn="ctr" eaLnBrk="0" hangingPunct="0"/>
            <a:r>
              <a:rPr lang="en-US" sz="2800" b="1">
                <a:solidFill>
                  <a:srgbClr val="FF3300"/>
                </a:solidFill>
                <a:latin typeface="Arial" charset="0"/>
              </a:rPr>
              <a:t>Trường Tiểu học Lê Phong</a:t>
            </a:r>
          </a:p>
          <a:p>
            <a:pPr algn="ctr" eaLnBrk="0" hangingPunct="0"/>
            <a:r>
              <a:rPr lang="en-US" b="1">
                <a:solidFill>
                  <a:srgbClr val="FF3300"/>
                </a:solidFill>
                <a:latin typeface="Arial" charset="0"/>
              </a:rPr>
              <a:t>Giáo viên : Ngô Thị Kim Mai</a:t>
            </a:r>
          </a:p>
          <a:p>
            <a:pPr algn="ctr" eaLnBrk="0" hangingPunct="0"/>
            <a:endParaRPr lang="en-US" sz="2800" b="1">
              <a:solidFill>
                <a:srgbClr val="FF3300"/>
              </a:solidFill>
              <a:latin typeface="Arial" charset="0"/>
            </a:endParaRPr>
          </a:p>
          <a:p>
            <a:pPr algn="ctr" eaLnBrk="0" hangingPunct="0"/>
            <a:endParaRPr lang="en-US" sz="2800" b="1">
              <a:solidFill>
                <a:srgbClr val="FF3300"/>
              </a:solidFill>
              <a:latin typeface="Arial" charset="0"/>
            </a:endParaRPr>
          </a:p>
          <a:p>
            <a:pPr algn="ctr" eaLnBrk="0" hangingPunct="0"/>
            <a:endParaRPr lang="en-US" sz="2800" b="1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10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469071">
            <a:off x="23775" y="309596"/>
            <a:ext cx="1277938" cy="1273175"/>
          </a:xfrm>
          <a:prstGeom prst="rect">
            <a:avLst/>
          </a:prstGeom>
          <a:noFill/>
        </p:spPr>
      </p:pic>
      <p:sp>
        <p:nvSpPr>
          <p:cNvPr id="11" name="WordArt 17"/>
          <p:cNvSpPr>
            <a:spLocks noChangeArrowheads="1" noChangeShapeType="1" noTextEdit="1"/>
          </p:cNvSpPr>
          <p:nvPr/>
        </p:nvSpPr>
        <p:spPr bwMode="auto">
          <a:xfrm>
            <a:off x="642910" y="357166"/>
            <a:ext cx="7696200" cy="21336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FF"/>
              </a:extrusionClr>
            </a:sp3d>
          </a:bodyPr>
          <a:lstStyle/>
          <a:p>
            <a:pPr algn="ctr"/>
            <a:r>
              <a:rPr lang="uz-Latn-UZ" sz="2800" b="1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Chào mừng quý thầy </a:t>
            </a:r>
          </a:p>
          <a:p>
            <a:pPr algn="ctr"/>
            <a:r>
              <a:rPr lang="uz-Latn-UZ" sz="2800" b="1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cô </a:t>
            </a:r>
            <a:r>
              <a:rPr lang="uz-Latn-UZ" sz="28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giáo</a:t>
            </a:r>
            <a:endParaRPr lang="uz-Latn-UZ" sz="2800" b="1" kern="10" dirty="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12" name="WordArt 18"/>
          <p:cNvSpPr>
            <a:spLocks noChangeArrowheads="1" noChangeShapeType="1" noTextEdit="1"/>
          </p:cNvSpPr>
          <p:nvPr/>
        </p:nvSpPr>
        <p:spPr bwMode="auto">
          <a:xfrm>
            <a:off x="2133600" y="2819400"/>
            <a:ext cx="3876675" cy="1390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4800" b="1" kern="10" dirty="0" err="1" smtClean="0">
                <a:ln w="9525">
                  <a:round/>
                  <a:headEnd/>
                  <a:tailEnd/>
                </a:ln>
                <a:solidFill>
                  <a:srgbClr val="FFC000"/>
                </a:solidFill>
                <a:latin typeface="VNI-Avo" pitchFamily="2" charset="0"/>
                <a:cs typeface="Times New Roman"/>
              </a:rPr>
              <a:t>Taäp</a:t>
            </a:r>
            <a:r>
              <a:rPr lang="en-US" sz="4800" b="1" kern="10" dirty="0" smtClean="0">
                <a:ln w="9525">
                  <a:round/>
                  <a:headEnd/>
                  <a:tailEnd/>
                </a:ln>
                <a:solidFill>
                  <a:srgbClr val="FFC000"/>
                </a:solidFill>
                <a:latin typeface="VNI-Avo" pitchFamily="2" charset="0"/>
                <a:cs typeface="Times New Roman"/>
              </a:rPr>
              <a:t> </a:t>
            </a:r>
            <a:r>
              <a:rPr lang="en-US" sz="4800" b="1" kern="10" dirty="0" err="1" smtClean="0">
                <a:ln w="9525">
                  <a:round/>
                  <a:headEnd/>
                  <a:tailEnd/>
                </a:ln>
                <a:solidFill>
                  <a:srgbClr val="FFC000"/>
                </a:solidFill>
                <a:latin typeface="VNI-Avo" pitchFamily="2" charset="0"/>
                <a:cs typeface="Times New Roman"/>
              </a:rPr>
              <a:t>ñoïc</a:t>
            </a:r>
            <a:endParaRPr lang="uz-Latn-UZ" sz="4800" b="1" kern="10" dirty="0">
              <a:ln w="9525">
                <a:round/>
                <a:headEnd/>
                <a:tailEnd/>
              </a:ln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algn="ctr"/>
            <a:r>
              <a:rPr lang="uz-Latn-UZ" sz="4800" b="1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uz-Latn-UZ" sz="4800" b="1" kern="10" dirty="0">
                <a:ln w="9525">
                  <a:round/>
                  <a:headEnd/>
                  <a:tailEnd/>
                </a:ln>
                <a:solidFill>
                  <a:srgbClr val="FFC000"/>
                </a:solidFill>
                <a:latin typeface="Times New Roman"/>
                <a:cs typeface="Times New Roman"/>
              </a:rPr>
              <a:t>Lớp 1</a:t>
            </a:r>
          </a:p>
        </p:txBody>
      </p:sp>
      <p:pic>
        <p:nvPicPr>
          <p:cNvPr id="13" name="Picture 20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</p:spPr>
      </p:pic>
      <p:pic>
        <p:nvPicPr>
          <p:cNvPr id="14" name="Picture 21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2286000"/>
            <a:ext cx="1238250" cy="1181100"/>
          </a:xfrm>
          <a:prstGeom prst="rect">
            <a:avLst/>
          </a:prstGeom>
          <a:noFill/>
        </p:spPr>
      </p:pic>
      <p:pic>
        <p:nvPicPr>
          <p:cNvPr id="15" name="Picture 22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533400"/>
            <a:ext cx="1238250" cy="1181100"/>
          </a:xfrm>
          <a:prstGeom prst="rect">
            <a:avLst/>
          </a:prstGeom>
          <a:noFill/>
        </p:spPr>
      </p:pic>
      <p:pic>
        <p:nvPicPr>
          <p:cNvPr id="16" name="Picture 23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</p:spPr>
      </p:pic>
      <p:pic>
        <p:nvPicPr>
          <p:cNvPr id="17" name="Picture 24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3352800"/>
            <a:ext cx="1238250" cy="1181100"/>
          </a:xfrm>
          <a:prstGeom prst="rect">
            <a:avLst/>
          </a:prstGeom>
          <a:noFill/>
        </p:spPr>
      </p:pic>
      <p:pic>
        <p:nvPicPr>
          <p:cNvPr id="18" name="Picture 25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609600"/>
            <a:ext cx="1238250" cy="1181100"/>
          </a:xfrm>
          <a:prstGeom prst="rect">
            <a:avLst/>
          </a:prstGeom>
          <a:noFill/>
        </p:spPr>
      </p:pic>
      <p:pic>
        <p:nvPicPr>
          <p:cNvPr id="19" name="Picture 26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</p:spPr>
      </p:pic>
      <p:pic>
        <p:nvPicPr>
          <p:cNvPr id="20" name="Picture 27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2057400"/>
            <a:ext cx="1238250" cy="1181100"/>
          </a:xfrm>
          <a:prstGeom prst="rect">
            <a:avLst/>
          </a:prstGeom>
          <a:noFill/>
        </p:spPr>
      </p:pic>
      <p:pic>
        <p:nvPicPr>
          <p:cNvPr id="21" name="Picture 28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</p:spPr>
      </p:pic>
      <p:pic>
        <p:nvPicPr>
          <p:cNvPr id="22" name="Picture 29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</p:spPr>
      </p:pic>
      <p:pic>
        <p:nvPicPr>
          <p:cNvPr id="23" name="Picture 30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</p:spPr>
      </p:pic>
      <p:pic>
        <p:nvPicPr>
          <p:cNvPr id="24" name="Picture 31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</p:spPr>
      </p:pic>
      <p:pic>
        <p:nvPicPr>
          <p:cNvPr id="25" name="Picture 33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</p:spPr>
      </p:pic>
      <p:pic>
        <p:nvPicPr>
          <p:cNvPr id="26" name="Picture 35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</p:spPr>
      </p:pic>
      <p:pic>
        <p:nvPicPr>
          <p:cNvPr id="27" name="Picture 36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</p:spPr>
      </p:pic>
      <p:grpSp>
        <p:nvGrpSpPr>
          <p:cNvPr id="28" name="Group 37"/>
          <p:cNvGrpSpPr>
            <a:grpSpLocks/>
          </p:cNvGrpSpPr>
          <p:nvPr/>
        </p:nvGrpSpPr>
        <p:grpSpPr bwMode="auto">
          <a:xfrm>
            <a:off x="3657600" y="4800600"/>
            <a:ext cx="1905000" cy="2209800"/>
            <a:chOff x="-216" y="3820"/>
            <a:chExt cx="648" cy="281"/>
          </a:xfrm>
        </p:grpSpPr>
        <p:pic>
          <p:nvPicPr>
            <p:cNvPr id="29" name="Picture 38" descr="97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</p:spPr>
        </p:pic>
        <p:pic>
          <p:nvPicPr>
            <p:cNvPr id="30" name="Picture 39" descr="97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</p:spPr>
        </p:pic>
        <p:pic>
          <p:nvPicPr>
            <p:cNvPr id="31" name="Picture 40" descr="97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</p:spPr>
        </p:pic>
      </p:grpSp>
      <p:pic>
        <p:nvPicPr>
          <p:cNvPr id="32" name="Picture 41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</p:spPr>
      </p:pic>
      <p:pic>
        <p:nvPicPr>
          <p:cNvPr id="33" name="Picture 42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</p:spPr>
      </p:pic>
      <p:pic>
        <p:nvPicPr>
          <p:cNvPr id="34" name="Picture 43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</p:spPr>
      </p:pic>
      <p:pic>
        <p:nvPicPr>
          <p:cNvPr id="35" name="Picture 44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4325" y="6210300"/>
            <a:ext cx="1676400" cy="800100"/>
          </a:xfrm>
          <a:prstGeom prst="rect">
            <a:avLst/>
          </a:prstGeom>
          <a:noFill/>
        </p:spPr>
      </p:pic>
      <p:pic>
        <p:nvPicPr>
          <p:cNvPr id="36" name="Picture 45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0" y="4953000"/>
            <a:ext cx="1371600" cy="2133600"/>
          </a:xfrm>
          <a:prstGeom prst="rect">
            <a:avLst/>
          </a:prstGeom>
          <a:noFill/>
        </p:spPr>
      </p:pic>
      <p:pic>
        <p:nvPicPr>
          <p:cNvPr id="37" name="Picture 46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</p:spPr>
      </p:pic>
      <p:pic>
        <p:nvPicPr>
          <p:cNvPr id="38" name="Picture 47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5562600"/>
            <a:ext cx="1254125" cy="1295400"/>
          </a:xfrm>
          <a:prstGeom prst="rect">
            <a:avLst/>
          </a:prstGeom>
          <a:noFill/>
        </p:spPr>
      </p:pic>
      <p:pic>
        <p:nvPicPr>
          <p:cNvPr id="39" name="Picture 48" descr="j031805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</p:spPr>
      </p:pic>
      <p:pic>
        <p:nvPicPr>
          <p:cNvPr id="40" name="Picture 49" descr="j031805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1297473">
            <a:off x="4443413" y="4800600"/>
            <a:ext cx="890587" cy="393700"/>
          </a:xfrm>
          <a:prstGeom prst="rect">
            <a:avLst/>
          </a:prstGeom>
          <a:noFill/>
        </p:spPr>
      </p:pic>
      <p:pic>
        <p:nvPicPr>
          <p:cNvPr id="41" name="Picture 50" descr="17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0247276">
            <a:off x="6096000" y="3886200"/>
            <a:ext cx="1428750" cy="1428750"/>
          </a:xfrm>
          <a:prstGeom prst="rect">
            <a:avLst/>
          </a:prstGeom>
          <a:noFill/>
        </p:spPr>
      </p:pic>
      <p:pic>
        <p:nvPicPr>
          <p:cNvPr id="42" name="Picture 51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52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90800" y="5486400"/>
            <a:ext cx="1524000" cy="1219200"/>
          </a:xfrm>
          <a:prstGeom prst="rect">
            <a:avLst/>
          </a:prstGeom>
          <a:noFill/>
        </p:spPr>
      </p:pic>
      <p:pic>
        <p:nvPicPr>
          <p:cNvPr id="44" name="Picture 53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</p:spPr>
      </p:pic>
      <p:pic>
        <p:nvPicPr>
          <p:cNvPr id="45" name="Picture 54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</p:spPr>
      </p:pic>
      <p:pic>
        <p:nvPicPr>
          <p:cNvPr id="46" name="Picture 55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</p:spPr>
      </p:pic>
      <p:pic>
        <p:nvPicPr>
          <p:cNvPr id="47" name="Picture 56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</p:spPr>
      </p:pic>
      <p:pic>
        <p:nvPicPr>
          <p:cNvPr id="48" name="Picture 57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362200" y="5334000"/>
            <a:ext cx="1524000" cy="1828800"/>
          </a:xfrm>
          <a:prstGeom prst="rect">
            <a:avLst/>
          </a:prstGeom>
          <a:noFill/>
        </p:spPr>
      </p:pic>
      <p:pic>
        <p:nvPicPr>
          <p:cNvPr id="49" name="Picture 58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5791200"/>
            <a:ext cx="1254125" cy="1295400"/>
          </a:xfrm>
          <a:prstGeom prst="rect">
            <a:avLst/>
          </a:prstGeom>
          <a:noFill/>
        </p:spPr>
      </p:pic>
      <p:pic>
        <p:nvPicPr>
          <p:cNvPr id="50" name="Picture 59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</p:spPr>
      </p:pic>
      <p:pic>
        <p:nvPicPr>
          <p:cNvPr id="51" name="Picture 60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</p:spPr>
      </p:pic>
      <p:pic>
        <p:nvPicPr>
          <p:cNvPr id="52" name="Picture 62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</p:spPr>
      </p:pic>
      <p:pic>
        <p:nvPicPr>
          <p:cNvPr id="53" name="Picture 63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0" y="5867400"/>
            <a:ext cx="1254125" cy="1295400"/>
          </a:xfrm>
          <a:prstGeom prst="rect">
            <a:avLst/>
          </a:prstGeom>
          <a:noFill/>
        </p:spPr>
      </p:pic>
      <p:pic>
        <p:nvPicPr>
          <p:cNvPr id="54" name="Picture 65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5200" y="5791200"/>
            <a:ext cx="1254125" cy="1295400"/>
          </a:xfrm>
          <a:prstGeom prst="rect">
            <a:avLst/>
          </a:prstGeom>
          <a:noFill/>
        </p:spPr>
      </p:pic>
      <p:pic>
        <p:nvPicPr>
          <p:cNvPr id="55" name="Picture 66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81400" y="5334000"/>
            <a:ext cx="1254125" cy="1295400"/>
          </a:xfrm>
          <a:prstGeom prst="rect">
            <a:avLst/>
          </a:prstGeom>
          <a:noFill/>
        </p:spPr>
      </p:pic>
      <p:pic>
        <p:nvPicPr>
          <p:cNvPr id="56" name="Picture 67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</p:spPr>
      </p:pic>
      <p:pic>
        <p:nvPicPr>
          <p:cNvPr id="57" name="Picture 68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69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70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362200" y="4114800"/>
            <a:ext cx="666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71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72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73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74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75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76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2917925">
            <a:off x="4724400" y="4953000"/>
            <a:ext cx="533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77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7803777">
            <a:off x="1947863" y="4605337"/>
            <a:ext cx="533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79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</p:spPr>
      </p:pic>
      <p:pic>
        <p:nvPicPr>
          <p:cNvPr id="68" name="Picture 80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6553200" y="5791200"/>
            <a:ext cx="1022350" cy="1371600"/>
          </a:xfrm>
          <a:prstGeom prst="rect">
            <a:avLst/>
          </a:prstGeom>
          <a:noFill/>
        </p:spPr>
      </p:pic>
      <p:pic>
        <p:nvPicPr>
          <p:cNvPr id="69" name="Picture 81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5867400"/>
            <a:ext cx="1238250" cy="1181100"/>
          </a:xfrm>
          <a:prstGeom prst="rect">
            <a:avLst/>
          </a:prstGeom>
          <a:noFill/>
        </p:spPr>
      </p:pic>
      <p:pic>
        <p:nvPicPr>
          <p:cNvPr id="70" name="Picture 83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5791200"/>
            <a:ext cx="1022350" cy="1371600"/>
          </a:xfrm>
          <a:prstGeom prst="rect">
            <a:avLst/>
          </a:prstGeom>
          <a:noFill/>
        </p:spPr>
      </p:pic>
      <p:pic>
        <p:nvPicPr>
          <p:cNvPr id="71" name="Picture 84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1400" y="5791200"/>
            <a:ext cx="1022350" cy="1371600"/>
          </a:xfrm>
          <a:prstGeom prst="rect">
            <a:avLst/>
          </a:prstGeom>
          <a:noFill/>
        </p:spPr>
      </p:pic>
      <p:pic>
        <p:nvPicPr>
          <p:cNvPr id="72" name="Picture 90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5311775" y="5505450"/>
            <a:ext cx="1022350" cy="1371600"/>
          </a:xfrm>
          <a:prstGeom prst="rect">
            <a:avLst/>
          </a:prstGeom>
          <a:noFill/>
        </p:spPr>
      </p:pic>
      <p:pic>
        <p:nvPicPr>
          <p:cNvPr id="73" name="Picture 91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4953000" y="5486400"/>
            <a:ext cx="1022350" cy="1371600"/>
          </a:xfrm>
          <a:prstGeom prst="rect">
            <a:avLst/>
          </a:prstGeom>
          <a:noFill/>
        </p:spPr>
      </p:pic>
      <p:pic>
        <p:nvPicPr>
          <p:cNvPr id="74" name="Picture 94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1400" y="5715000"/>
            <a:ext cx="1022350" cy="1371600"/>
          </a:xfrm>
          <a:prstGeom prst="rect">
            <a:avLst/>
          </a:prstGeom>
          <a:noFill/>
        </p:spPr>
      </p:pic>
      <p:pic>
        <p:nvPicPr>
          <p:cNvPr id="75" name="Picture 96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6629400" y="5486400"/>
            <a:ext cx="1022350" cy="1371600"/>
          </a:xfrm>
          <a:prstGeom prst="rect">
            <a:avLst/>
          </a:prstGeom>
          <a:noFill/>
        </p:spPr>
      </p:pic>
      <p:pic>
        <p:nvPicPr>
          <p:cNvPr id="76" name="Picture 97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3800" y="5562600"/>
            <a:ext cx="1254125" cy="1295400"/>
          </a:xfrm>
          <a:prstGeom prst="rect">
            <a:avLst/>
          </a:prstGeom>
          <a:noFill/>
        </p:spPr>
      </p:pic>
      <p:grpSp>
        <p:nvGrpSpPr>
          <p:cNvPr id="77" name="Group 98"/>
          <p:cNvGrpSpPr>
            <a:grpSpLocks/>
          </p:cNvGrpSpPr>
          <p:nvPr/>
        </p:nvGrpSpPr>
        <p:grpSpPr bwMode="auto">
          <a:xfrm>
            <a:off x="2667000" y="4648200"/>
            <a:ext cx="1905000" cy="2209800"/>
            <a:chOff x="-216" y="3820"/>
            <a:chExt cx="648" cy="281"/>
          </a:xfrm>
        </p:grpSpPr>
        <p:pic>
          <p:nvPicPr>
            <p:cNvPr id="78" name="Picture 99" descr="97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</p:spPr>
        </p:pic>
        <p:pic>
          <p:nvPicPr>
            <p:cNvPr id="79" name="Picture 100" descr="97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</p:spPr>
        </p:pic>
        <p:pic>
          <p:nvPicPr>
            <p:cNvPr id="80" name="Picture 101" descr="97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</p:spPr>
        </p:pic>
      </p:grpSp>
      <p:pic>
        <p:nvPicPr>
          <p:cNvPr id="81" name="Picture 102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</p:spPr>
      </p:pic>
      <p:pic>
        <p:nvPicPr>
          <p:cNvPr id="82" name="Picture 103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95600" y="5562600"/>
            <a:ext cx="1254125" cy="1295400"/>
          </a:xfrm>
          <a:prstGeom prst="rect">
            <a:avLst/>
          </a:prstGeom>
          <a:noFill/>
        </p:spPr>
      </p:pic>
      <p:pic>
        <p:nvPicPr>
          <p:cNvPr id="83" name="Picture 104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4600" y="5486400"/>
            <a:ext cx="1254125" cy="1295400"/>
          </a:xfrm>
          <a:prstGeom prst="rect">
            <a:avLst/>
          </a:prstGeom>
          <a:noFill/>
        </p:spPr>
      </p:pic>
      <p:pic>
        <p:nvPicPr>
          <p:cNvPr id="84" name="Picture 105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90800" y="5029200"/>
            <a:ext cx="1254125" cy="1295400"/>
          </a:xfrm>
          <a:prstGeom prst="rect">
            <a:avLst/>
          </a:prstGeom>
          <a:noFill/>
        </p:spPr>
      </p:pic>
      <p:pic>
        <p:nvPicPr>
          <p:cNvPr id="85" name="Picture 106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76600" y="592455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Picture 107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43200" y="5257800"/>
            <a:ext cx="1254125" cy="1295400"/>
          </a:xfrm>
          <a:prstGeom prst="rect">
            <a:avLst/>
          </a:prstGeom>
          <a:noFill/>
        </p:spPr>
      </p:pic>
      <p:pic>
        <p:nvPicPr>
          <p:cNvPr id="87" name="Picture 112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143000" y="6324600"/>
            <a:ext cx="1524000" cy="762000"/>
          </a:xfrm>
          <a:prstGeom prst="rect">
            <a:avLst/>
          </a:prstGeom>
          <a:noFill/>
        </p:spPr>
      </p:pic>
      <p:pic>
        <p:nvPicPr>
          <p:cNvPr id="88" name="Picture 113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8904870">
            <a:off x="3276600" y="4572000"/>
            <a:ext cx="533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115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2917925">
            <a:off x="5257800" y="4495800"/>
            <a:ext cx="533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116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117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" name="Picture 118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119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Picture 120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" name="Picture 121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122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123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34400" y="53340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Picture 124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Picture 125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126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" name="Picture 135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" name="Picture 136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" name="Picture 137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05200" y="45720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" name="Picture 138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" name="Picture 139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" name="Picture 140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" name="Picture 141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" name="Picture 142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-53144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HP001 4 hàng" pitchFamily="34" charset="-94"/>
              </a:rPr>
              <a:t>Thứ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tư</a:t>
            </a:r>
            <a:r>
              <a:rPr lang="en-US" sz="2800" b="1" dirty="0" smtClean="0">
                <a:latin typeface="HP001 4 hàng" pitchFamily="34" charset="-94"/>
              </a:rPr>
              <a:t>, </a:t>
            </a:r>
            <a:r>
              <a:rPr lang="en-US" sz="2800" b="1" dirty="0" err="1" smtClean="0">
                <a:latin typeface="HP001 4 hàng" pitchFamily="34" charset="-94"/>
              </a:rPr>
              <a:t>ngày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21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tháng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3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năm</a:t>
            </a:r>
            <a:r>
              <a:rPr lang="en-US" sz="2800" b="1" dirty="0" smtClean="0">
                <a:latin typeface="HP001 4 hàng" pitchFamily="34" charset="-94"/>
              </a:rPr>
              <a:t> 201</a:t>
            </a:r>
            <a:r>
              <a:rPr lang="vi-VN" sz="2800" b="1" dirty="0" smtClean="0">
                <a:latin typeface="HP001 4 hàng" pitchFamily="34" charset="-94"/>
              </a:rPr>
              <a:t>7</a:t>
            </a:r>
            <a:endParaRPr lang="uz-Latn-UZ" sz="2800" b="1" dirty="0">
              <a:latin typeface="HP001 4 hàng" pitchFamily="34" charset="-94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627784" y="404664"/>
            <a:ext cx="4286280" cy="1260162"/>
            <a:chOff x="2627784" y="692696"/>
            <a:chExt cx="4286280" cy="126016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357554" y="714356"/>
              <a:ext cx="185738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2627784" y="1052736"/>
              <a:ext cx="4286280" cy="9001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3200" b="1" noProof="0" dirty="0" err="1" smtClean="0">
                  <a:solidFill>
                    <a:srgbClr val="FF0000"/>
                  </a:solidFill>
                  <a:latin typeface="VNI-Avo" pitchFamily="2" charset="0"/>
                </a:rPr>
                <a:t>Th</a:t>
              </a:r>
              <a:r>
                <a:rPr lang="vi-VN" sz="3200" b="1" noProof="0" dirty="0" smtClean="0">
                  <a:solidFill>
                    <a:srgbClr val="FF0000"/>
                  </a:solidFill>
                  <a:latin typeface="VNI-Avo" pitchFamily="2" charset="0"/>
                </a:rPr>
                <a:t>aàn Ru Nguû</a:t>
              </a:r>
              <a:endParaRPr kumimoji="0" lang="uz-Latn-U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itchFamily="34" charset="-94"/>
              </a:endParaRPr>
            </a:p>
          </p:txBody>
        </p:sp>
        <p:sp>
          <p:nvSpPr>
            <p:cNvPr id="37" name="Subtitle 2"/>
            <p:cNvSpPr txBox="1">
              <a:spLocks/>
            </p:cNvSpPr>
            <p:nvPr/>
          </p:nvSpPr>
          <p:spPr>
            <a:xfrm>
              <a:off x="3567576" y="692696"/>
              <a:ext cx="1569590" cy="4500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vi-VN" sz="2400" b="1" noProof="0" dirty="0" smtClean="0">
                  <a:latin typeface="VNI-Avo" pitchFamily="2" charset="0"/>
                </a:rPr>
                <a:t>Taäp ñoïc</a:t>
              </a:r>
              <a:endParaRPr kumimoji="0" lang="uz-Latn-UZ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P001 4 hàng" pitchFamily="34" charset="-94"/>
              </a:endParaRPr>
            </a:p>
          </p:txBody>
        </p:sp>
      </p:grpSp>
      <p:sp>
        <p:nvSpPr>
          <p:cNvPr id="61" name="Subtitle 2"/>
          <p:cNvSpPr txBox="1">
            <a:spLocks/>
          </p:cNvSpPr>
          <p:nvPr/>
        </p:nvSpPr>
        <p:spPr>
          <a:xfrm>
            <a:off x="0" y="1124744"/>
            <a:ext cx="9324528" cy="5445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200" b="1" noProof="0" dirty="0" smtClean="0">
                <a:latin typeface="VNI-Avo" pitchFamily="2" charset="0"/>
              </a:rPr>
              <a:t>     Toái ñeán, khi treû con ñang ngoài quanh baøn th</a:t>
            </a:r>
            <a:r>
              <a:rPr lang="en-US" sz="3200" b="1" dirty="0">
                <a:latin typeface="VNI-Avo" pitchFamily="2" charset="0"/>
              </a:rPr>
              <a:t>ì</a:t>
            </a:r>
            <a:r>
              <a:rPr lang="vi-VN" sz="3200" b="1" noProof="0" dirty="0" smtClean="0">
                <a:latin typeface="VNI-Avo" pitchFamily="2" charset="0"/>
              </a:rPr>
              <a:t> Thaàn Ru Ngu bay tôùi.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200" b="1" dirty="0" smtClean="0">
                <a:latin typeface="VNI-Avo" pitchFamily="2" charset="0"/>
              </a:rPr>
              <a:t>     Roùn reùn boû giaøy, thaàn heù cöûa. Vuø moät caùi, Thaàn thoåi nheï vaøo gaùy boïn treû. Theá laø chuùng buoàn nguû r</a:t>
            </a:r>
            <a:r>
              <a:rPr lang="en-US" sz="3200" b="1" dirty="0" err="1" smtClean="0">
                <a:latin typeface="VNI-Avo" pitchFamily="2" charset="0"/>
              </a:rPr>
              <a:t>uõ</a:t>
            </a:r>
            <a:r>
              <a:rPr lang="vi-VN" sz="3200" b="1" dirty="0" smtClean="0">
                <a:latin typeface="VNI-Avo" pitchFamily="2" charset="0"/>
              </a:rPr>
              <a:t> röôïi.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200" b="1" noProof="0" dirty="0">
                <a:latin typeface="VNI-Avo" pitchFamily="2" charset="0"/>
              </a:rPr>
              <a:t> </a:t>
            </a:r>
            <a:r>
              <a:rPr lang="vi-VN" sz="3200" b="1" noProof="0" dirty="0" smtClean="0">
                <a:latin typeface="VNI-Avo" pitchFamily="2" charset="0"/>
              </a:rPr>
              <a:t>    Khi l</a:t>
            </a:r>
            <a:r>
              <a:rPr lang="en-US" sz="3200" b="1" dirty="0" err="1" smtClean="0">
                <a:latin typeface="VNI-Avo" pitchFamily="2" charset="0"/>
              </a:rPr>
              <a:t>uõ</a:t>
            </a:r>
            <a:r>
              <a:rPr lang="vi-VN" sz="3200" b="1" noProof="0" dirty="0" smtClean="0">
                <a:latin typeface="VNI-Avo" pitchFamily="2" charset="0"/>
              </a:rPr>
              <a:t> treû nguû, Thaàn che caùi oâ coù h</a:t>
            </a:r>
            <a:r>
              <a:rPr lang="en-US" sz="3200" b="1" dirty="0">
                <a:latin typeface="VNI-Avo" pitchFamily="2" charset="0"/>
              </a:rPr>
              <a:t>ì</a:t>
            </a:r>
            <a:r>
              <a:rPr lang="vi-VN" sz="3200" b="1" noProof="0" dirty="0" smtClean="0">
                <a:latin typeface="VNI-Avo" pitchFamily="2" charset="0"/>
              </a:rPr>
              <a:t>nh v</a:t>
            </a:r>
            <a:r>
              <a:rPr lang="en-US" sz="3200" b="1" dirty="0" err="1" smtClean="0">
                <a:latin typeface="VNI-Avo" pitchFamily="2" charset="0"/>
              </a:rPr>
              <a:t>eõ</a:t>
            </a:r>
            <a:r>
              <a:rPr lang="vi-VN" sz="3200" b="1" noProof="0" dirty="0" smtClean="0">
                <a:latin typeface="VNI-Avo" pitchFamily="2" charset="0"/>
              </a:rPr>
              <a:t> tuyeät ñeïp cho nh</a:t>
            </a:r>
            <a:r>
              <a:rPr lang="en-US" sz="3200" b="1" noProof="0" dirty="0" err="1" smtClean="0">
                <a:latin typeface="VNI-Avo" pitchFamily="2" charset="0"/>
              </a:rPr>
              <a:t>öõ</a:t>
            </a:r>
            <a:r>
              <a:rPr lang="vi-VN" sz="3200" b="1" noProof="0" dirty="0" smtClean="0">
                <a:latin typeface="VNI-Avo" pitchFamily="2" charset="0"/>
              </a:rPr>
              <a:t>ng ñöùa beù ngoan ñeå caùc em coù giaác mô ñeïp. </a:t>
            </a:r>
            <a:r>
              <a:rPr lang="vi-VN" sz="3200" b="1" dirty="0" smtClean="0">
                <a:latin typeface="VNI-Avo" pitchFamily="2" charset="0"/>
              </a:rPr>
              <a:t>Ñ</a:t>
            </a:r>
            <a:r>
              <a:rPr lang="en-US" sz="3200" b="1" dirty="0" err="1" smtClean="0">
                <a:latin typeface="VNI-Avo" pitchFamily="2" charset="0"/>
              </a:rPr>
              <a:t>ứa</a:t>
            </a:r>
            <a:r>
              <a:rPr lang="vi-VN" sz="3200" b="1" dirty="0" smtClean="0">
                <a:latin typeface="VNI-Avo" pitchFamily="2" charset="0"/>
              </a:rPr>
              <a:t> </a:t>
            </a:r>
            <a:r>
              <a:rPr lang="vi-VN" sz="3200" b="1" dirty="0" smtClean="0">
                <a:latin typeface="VNI-Avo" pitchFamily="2" charset="0"/>
              </a:rPr>
              <a:t>treû hö chaúng mô thaáy </a:t>
            </a:r>
            <a:r>
              <a:rPr lang="en-US" sz="3200" b="1" dirty="0" err="1" smtClean="0">
                <a:latin typeface="VNI-Avo" pitchFamily="2" charset="0"/>
              </a:rPr>
              <a:t>gì</a:t>
            </a:r>
            <a:r>
              <a:rPr lang="en-US" sz="3200" b="1" dirty="0" smtClean="0">
                <a:latin typeface="VNI-Avo" pitchFamily="2" charset="0"/>
              </a:rPr>
              <a:t> </a:t>
            </a:r>
            <a:r>
              <a:rPr lang="en-US" sz="3200" b="1" dirty="0" err="1" smtClean="0">
                <a:latin typeface="VNI-Avo" pitchFamily="2" charset="0"/>
              </a:rPr>
              <a:t>vì</a:t>
            </a:r>
            <a:r>
              <a:rPr lang="vi-VN" sz="3200" b="1" dirty="0" smtClean="0">
                <a:latin typeface="VNI-Avo" pitchFamily="2" charset="0"/>
              </a:rPr>
              <a:t> chuùng ñöôïc che caùi oâ khoâng coù hinh vẽ.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200" b="1" noProof="0" dirty="0" smtClean="0">
                <a:latin typeface="VNI-Avo" pitchFamily="2" charset="0"/>
              </a:rPr>
              <a:t>                                   Theo AN-ÑEC-XEN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914064" y="1664826"/>
            <a:ext cx="1042312" cy="0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83568" y="2708920"/>
            <a:ext cx="682272" cy="0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547664" y="2730058"/>
            <a:ext cx="682272" cy="0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078622" y="2730058"/>
            <a:ext cx="682272" cy="0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887379" y="3212976"/>
            <a:ext cx="682272" cy="0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737486" y="3717032"/>
            <a:ext cx="682272" cy="0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3304" y="4797152"/>
            <a:ext cx="1042312" cy="0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012160" y="4725144"/>
            <a:ext cx="1258336" cy="0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796136" y="1664826"/>
            <a:ext cx="216024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58263" y="2730058"/>
            <a:ext cx="1459064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349090" y="2751196"/>
            <a:ext cx="1459064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108512" y="3711173"/>
            <a:ext cx="1459064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88600" y="4797152"/>
            <a:ext cx="1800200" cy="0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932040" y="1706391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4860032" y="1700808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3995936" y="2312898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6669038" y="2312898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6726632" y="2312898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6300192" y="2789244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6372200" y="2751196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3567576" y="3216212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3639584" y="3216212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4250244" y="4797152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4328266" y="4797152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1691680" y="5733256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1763688" y="5733256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3383754" y="3807313"/>
            <a:ext cx="72008" cy="396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-53144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HP001 4 hàng" pitchFamily="34" charset="-94"/>
              </a:rPr>
              <a:t>Thứ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tư</a:t>
            </a:r>
            <a:r>
              <a:rPr lang="en-US" sz="2800" b="1" dirty="0" smtClean="0">
                <a:latin typeface="HP001 4 hàng" pitchFamily="34" charset="-94"/>
              </a:rPr>
              <a:t>, </a:t>
            </a:r>
            <a:r>
              <a:rPr lang="en-US" sz="2800" b="1" dirty="0" err="1" smtClean="0">
                <a:latin typeface="HP001 4 hàng" pitchFamily="34" charset="-94"/>
              </a:rPr>
              <a:t>ngày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21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tháng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3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năm</a:t>
            </a:r>
            <a:r>
              <a:rPr lang="en-US" sz="2800" b="1" dirty="0" smtClean="0">
                <a:latin typeface="HP001 4 hàng" pitchFamily="34" charset="-94"/>
              </a:rPr>
              <a:t> 201</a:t>
            </a:r>
            <a:r>
              <a:rPr lang="vi-VN" sz="2800" b="1" dirty="0" smtClean="0">
                <a:latin typeface="HP001 4 hàng" pitchFamily="34" charset="-94"/>
              </a:rPr>
              <a:t>7</a:t>
            </a:r>
            <a:endParaRPr lang="uz-Latn-UZ" sz="2800" b="1" dirty="0">
              <a:latin typeface="HP001 4 hàng" pitchFamily="34" charset="-94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627784" y="404664"/>
            <a:ext cx="4286280" cy="1260162"/>
            <a:chOff x="2627784" y="692696"/>
            <a:chExt cx="4286280" cy="126016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357554" y="714356"/>
              <a:ext cx="185738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2627784" y="1052736"/>
              <a:ext cx="4286280" cy="9001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3200" b="1" noProof="0" dirty="0" err="1" smtClean="0">
                  <a:solidFill>
                    <a:srgbClr val="FF0000"/>
                  </a:solidFill>
                  <a:latin typeface="VNI-Avo" pitchFamily="2" charset="0"/>
                </a:rPr>
                <a:t>Th</a:t>
              </a:r>
              <a:r>
                <a:rPr lang="vi-VN" sz="3200" b="1" noProof="0" dirty="0" smtClean="0">
                  <a:solidFill>
                    <a:srgbClr val="FF0000"/>
                  </a:solidFill>
                  <a:latin typeface="VNI-Avo" pitchFamily="2" charset="0"/>
                </a:rPr>
                <a:t>aàn Ru Nguû</a:t>
              </a:r>
              <a:endParaRPr kumimoji="0" lang="uz-Latn-U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itchFamily="34" charset="-94"/>
              </a:endParaRPr>
            </a:p>
          </p:txBody>
        </p:sp>
        <p:sp>
          <p:nvSpPr>
            <p:cNvPr id="37" name="Subtitle 2"/>
            <p:cNvSpPr txBox="1">
              <a:spLocks/>
            </p:cNvSpPr>
            <p:nvPr/>
          </p:nvSpPr>
          <p:spPr>
            <a:xfrm>
              <a:off x="3567576" y="692696"/>
              <a:ext cx="1569590" cy="4500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vi-VN" sz="2400" b="1" noProof="0" dirty="0" smtClean="0">
                  <a:latin typeface="VNI-Avo" pitchFamily="2" charset="0"/>
                </a:rPr>
                <a:t>Taäp ñoïc</a:t>
              </a:r>
              <a:endParaRPr kumimoji="0" lang="uz-Latn-UZ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P001 4 hàng" pitchFamily="34" charset="-94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1296144"/>
            <a:ext cx="9324528" cy="5445224"/>
            <a:chOff x="0" y="1296144"/>
            <a:chExt cx="9324528" cy="5445224"/>
          </a:xfrm>
        </p:grpSpPr>
        <p:sp>
          <p:nvSpPr>
            <p:cNvPr id="35" name="Subtitle 2"/>
            <p:cNvSpPr txBox="1">
              <a:spLocks/>
            </p:cNvSpPr>
            <p:nvPr/>
          </p:nvSpPr>
          <p:spPr>
            <a:xfrm>
              <a:off x="0" y="1296144"/>
              <a:ext cx="9324528" cy="54452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vi-VN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   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Ñaùnh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daáu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v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vaøo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   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thích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hôïp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:   ÑUÙNG   SAI</a:t>
              </a:r>
            </a:p>
            <a:p>
              <a:pPr marL="514350" marR="0" lvl="0" indent="-514350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AutoNum type="alphaLcParenR"/>
                <a:tabLst/>
                <a:defRPr/>
              </a:pP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Thaàn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Ru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Nguû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bay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ñeán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vôùi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treû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</a:p>
            <a:p>
              <a:pPr marR="0" lvl="0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em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vaøo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buoåi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saùng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.</a:t>
              </a:r>
            </a:p>
            <a:p>
              <a:pPr marR="0" lvl="0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b)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Thoåi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nheï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vaøo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gaùy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chuùng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,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Thaàn</a:t>
              </a:r>
              <a:endParaRPr lang="en-US" sz="3200" b="1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endParaRPr>
            </a:p>
            <a:p>
              <a:pPr marR="0" lvl="0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Laøm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cho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chuùng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buoàn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nguû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ruõ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röôïi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.</a:t>
              </a:r>
              <a:endParaRPr lang="en-US" sz="3200" b="1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endParaRPr>
            </a:p>
            <a:p>
              <a:pPr marR="0" lvl="0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c)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Chieác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oâ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ñeïp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cuû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a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thaàn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giuùp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ñöùa</a:t>
              </a:r>
              <a:endPara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endParaRPr>
            </a:p>
            <a:p>
              <a:pPr marR="0" lvl="0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Treû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ngoan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coù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giaác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mô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noProof="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ñeïp</a:t>
              </a:r>
              <a:r>
                <a:rPr lang="en-US" sz="3200" b="1" noProof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.</a:t>
              </a:r>
            </a:p>
            <a:p>
              <a:pPr marR="0" lvl="0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d)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Ñöùa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treû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hö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cuõng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ñöôïc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che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chieác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</a:p>
            <a:p>
              <a:pPr marR="0" lvl="0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oâ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coù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nhöõng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hình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veõ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 </a:t>
              </a:r>
              <a:r>
                <a:rPr lang="en-US" sz="32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ñeïp</a:t>
              </a:r>
              <a:r>
                <a:rPr lang="en-US" sz="3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NI-Avo" pitchFamily="2" charset="0"/>
                </a:rPr>
                <a:t>.</a:t>
              </a:r>
              <a:endParaRPr lang="vi-VN" sz="3200" b="1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4011106" y="1396188"/>
              <a:ext cx="366242" cy="3960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341207" y="2076983"/>
              <a:ext cx="366242" cy="3960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341207" y="3212976"/>
              <a:ext cx="366242" cy="3960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400946" y="5445224"/>
              <a:ext cx="366242" cy="3960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359383" y="4293096"/>
              <a:ext cx="366242" cy="3960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8532440" y="2076983"/>
              <a:ext cx="366242" cy="3960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532440" y="3212976"/>
              <a:ext cx="366242" cy="3960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532440" y="4293096"/>
              <a:ext cx="366242" cy="3960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8532440" y="5445224"/>
              <a:ext cx="366242" cy="3960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8532440" y="2074279"/>
            <a:ext cx="366242" cy="396022"/>
            <a:chOff x="6555868" y="2484156"/>
            <a:chExt cx="366242" cy="396022"/>
          </a:xfrm>
        </p:grpSpPr>
        <p:sp>
          <p:nvSpPr>
            <p:cNvPr id="52" name="Rectangle 51"/>
            <p:cNvSpPr/>
            <p:nvPr/>
          </p:nvSpPr>
          <p:spPr>
            <a:xfrm>
              <a:off x="6555868" y="2484156"/>
              <a:ext cx="366242" cy="3960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3578" y="2572381"/>
              <a:ext cx="295275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6" name="Group 55"/>
          <p:cNvGrpSpPr/>
          <p:nvPr/>
        </p:nvGrpSpPr>
        <p:grpSpPr>
          <a:xfrm>
            <a:off x="7336014" y="3210170"/>
            <a:ext cx="366242" cy="396022"/>
            <a:chOff x="6555868" y="2484156"/>
            <a:chExt cx="366242" cy="396022"/>
          </a:xfrm>
        </p:grpSpPr>
        <p:sp>
          <p:nvSpPr>
            <p:cNvPr id="57" name="Rectangle 56"/>
            <p:cNvSpPr/>
            <p:nvPr/>
          </p:nvSpPr>
          <p:spPr>
            <a:xfrm>
              <a:off x="6555868" y="2484156"/>
              <a:ext cx="366242" cy="3960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8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3578" y="2572381"/>
              <a:ext cx="295275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9" name="Group 58"/>
          <p:cNvGrpSpPr/>
          <p:nvPr/>
        </p:nvGrpSpPr>
        <p:grpSpPr>
          <a:xfrm>
            <a:off x="7336008" y="4298679"/>
            <a:ext cx="403469" cy="396022"/>
            <a:chOff x="6555868" y="2484156"/>
            <a:chExt cx="366242" cy="396022"/>
          </a:xfrm>
        </p:grpSpPr>
        <p:sp>
          <p:nvSpPr>
            <p:cNvPr id="60" name="Rectangle 59"/>
            <p:cNvSpPr/>
            <p:nvPr/>
          </p:nvSpPr>
          <p:spPr>
            <a:xfrm>
              <a:off x="6555868" y="2484156"/>
              <a:ext cx="366242" cy="3960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7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3578" y="2572381"/>
              <a:ext cx="295275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8" name="Group 67"/>
          <p:cNvGrpSpPr/>
          <p:nvPr/>
        </p:nvGrpSpPr>
        <p:grpSpPr>
          <a:xfrm>
            <a:off x="8540093" y="5404660"/>
            <a:ext cx="366242" cy="472612"/>
            <a:chOff x="6555868" y="2484156"/>
            <a:chExt cx="366242" cy="396022"/>
          </a:xfrm>
        </p:grpSpPr>
        <p:sp>
          <p:nvSpPr>
            <p:cNvPr id="69" name="Rectangle 68"/>
            <p:cNvSpPr/>
            <p:nvPr/>
          </p:nvSpPr>
          <p:spPr>
            <a:xfrm>
              <a:off x="6555868" y="2484156"/>
              <a:ext cx="366242" cy="3960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0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3578" y="2572381"/>
              <a:ext cx="295275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456816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-53144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HP001 4 hàng" pitchFamily="34" charset="-94"/>
              </a:rPr>
              <a:t>Thứ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tư</a:t>
            </a:r>
            <a:r>
              <a:rPr lang="en-US" sz="2800" b="1" dirty="0" smtClean="0">
                <a:latin typeface="HP001 4 hàng" pitchFamily="34" charset="-94"/>
              </a:rPr>
              <a:t>, </a:t>
            </a:r>
            <a:r>
              <a:rPr lang="en-US" sz="2800" b="1" dirty="0" err="1" smtClean="0">
                <a:latin typeface="HP001 4 hàng" pitchFamily="34" charset="-94"/>
              </a:rPr>
              <a:t>ngày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21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tháng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3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năm</a:t>
            </a:r>
            <a:r>
              <a:rPr lang="en-US" sz="2800" b="1" dirty="0" smtClean="0">
                <a:latin typeface="HP001 4 hàng" pitchFamily="34" charset="-94"/>
              </a:rPr>
              <a:t> 201</a:t>
            </a:r>
            <a:r>
              <a:rPr lang="vi-VN" sz="2800" b="1" dirty="0" smtClean="0">
                <a:latin typeface="HP001 4 hàng" pitchFamily="34" charset="-94"/>
              </a:rPr>
              <a:t>7</a:t>
            </a:r>
            <a:endParaRPr lang="uz-Latn-UZ" sz="2800" b="1" dirty="0">
              <a:latin typeface="HP001 4 hàng" pitchFamily="34" charset="-94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627784" y="404664"/>
            <a:ext cx="4286280" cy="1260162"/>
            <a:chOff x="2627784" y="692696"/>
            <a:chExt cx="4286280" cy="126016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357554" y="714356"/>
              <a:ext cx="185738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2627784" y="1052736"/>
              <a:ext cx="4286280" cy="9001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3200" b="1" noProof="0" dirty="0" err="1" smtClean="0">
                  <a:solidFill>
                    <a:srgbClr val="FF0000"/>
                  </a:solidFill>
                  <a:latin typeface="VNI-Avo" pitchFamily="2" charset="0"/>
                </a:rPr>
                <a:t>Th</a:t>
              </a:r>
              <a:r>
                <a:rPr lang="vi-VN" sz="3200" b="1" noProof="0" dirty="0" smtClean="0">
                  <a:solidFill>
                    <a:srgbClr val="FF0000"/>
                  </a:solidFill>
                  <a:latin typeface="VNI-Avo" pitchFamily="2" charset="0"/>
                </a:rPr>
                <a:t>aàn Ru Nguû</a:t>
              </a:r>
              <a:endParaRPr kumimoji="0" lang="uz-Latn-U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itchFamily="34" charset="-94"/>
              </a:endParaRPr>
            </a:p>
          </p:txBody>
        </p:sp>
        <p:sp>
          <p:nvSpPr>
            <p:cNvPr id="37" name="Subtitle 2"/>
            <p:cNvSpPr txBox="1">
              <a:spLocks/>
            </p:cNvSpPr>
            <p:nvPr/>
          </p:nvSpPr>
          <p:spPr>
            <a:xfrm>
              <a:off x="3567576" y="692696"/>
              <a:ext cx="1569590" cy="4500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vi-VN" sz="2400" b="1" noProof="0" dirty="0" smtClean="0">
                  <a:latin typeface="VNI-Avo" pitchFamily="2" charset="0"/>
                </a:rPr>
                <a:t>Taäp ñoïc</a:t>
              </a:r>
              <a:endParaRPr kumimoji="0" lang="uz-Latn-UZ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P001 4 hàng" pitchFamily="34" charset="-94"/>
              </a:endParaRPr>
            </a:p>
          </p:txBody>
        </p:sp>
      </p:grpSp>
      <p:sp>
        <p:nvSpPr>
          <p:cNvPr id="30" name="Subtitle 2"/>
          <p:cNvSpPr txBox="1">
            <a:spLocks/>
          </p:cNvSpPr>
          <p:nvPr/>
        </p:nvSpPr>
        <p:spPr>
          <a:xfrm>
            <a:off x="6516216" y="1869964"/>
            <a:ext cx="1775531" cy="661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noProof="0" dirty="0" err="1" smtClean="0">
                <a:solidFill>
                  <a:srgbClr val="FF0000"/>
                </a:solidFill>
                <a:latin typeface="VNI-Avo" pitchFamily="2" charset="0"/>
              </a:rPr>
              <a:t>ngoan</a:t>
            </a:r>
            <a:endParaRPr kumimoji="0" lang="uz-Latn-UZ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P001 4 hàng" pitchFamily="34" charset="-94"/>
            </a:endParaRP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6300192" y="2492896"/>
            <a:ext cx="1775531" cy="661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HP001 4 hàng" pitchFamily="34" charset="-94"/>
              </a:rPr>
              <a:t>……….</a:t>
            </a:r>
            <a:endParaRPr kumimoji="0" lang="uz-Latn-U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HP001 4 hàng" pitchFamily="34" charset="-94"/>
            </a:endParaRPr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0" y="1296144"/>
            <a:ext cx="9324528" cy="5445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200" b="1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   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3.Tìm 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vaø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vieát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laïi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: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b="1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1 </a:t>
            </a:r>
            <a:r>
              <a:rPr lang="en-US" sz="3200" b="1" noProof="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tieáng</a:t>
            </a:r>
            <a:r>
              <a:rPr lang="en-US" sz="3200" b="1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</a:t>
            </a:r>
            <a:r>
              <a:rPr lang="en-US" sz="3200" b="1" noProof="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trong</a:t>
            </a:r>
            <a:r>
              <a:rPr lang="en-US" sz="3200" b="1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</a:t>
            </a:r>
            <a:r>
              <a:rPr lang="en-US" sz="3200" b="1" noProof="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baøi</a:t>
            </a:r>
            <a:r>
              <a:rPr lang="en-US" sz="3200" b="1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</a:t>
            </a:r>
            <a:r>
              <a:rPr lang="en-US" sz="3200" b="1" noProof="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coù</a:t>
            </a:r>
            <a:r>
              <a:rPr lang="en-US" sz="3200" b="1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</a:t>
            </a:r>
            <a:r>
              <a:rPr lang="en-US" sz="3200" b="1" noProof="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vaàn</a:t>
            </a:r>
            <a:r>
              <a:rPr lang="en-US" sz="3200" b="1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</a:t>
            </a:r>
            <a:r>
              <a:rPr lang="en-US" sz="3200" b="1" noProof="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oan</a:t>
            </a:r>
            <a:r>
              <a:rPr lang="en-US" sz="3200" b="1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: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2 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tieáng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trong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baøi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coù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vaàn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oat:</a:t>
            </a:r>
            <a:endParaRPr lang="vi-VN" sz="3200" b="1" noProof="0" dirty="0" smtClean="0">
              <a:solidFill>
                <a:schemeClr val="tx2">
                  <a:lumMod val="60000"/>
                  <a:lumOff val="40000"/>
                </a:schemeClr>
              </a:solidFill>
              <a:latin typeface="VNI-Avo" pitchFamily="2" charset="0"/>
            </a:endParaRPr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6300192" y="1919728"/>
            <a:ext cx="1775531" cy="661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HP001 4 hàng" pitchFamily="34" charset="-94"/>
              </a:rPr>
              <a:t>……….</a:t>
            </a:r>
            <a:endParaRPr kumimoji="0" lang="uz-Latn-U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HP001 4 hàng" pitchFamily="34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692978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5" grpId="0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284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Thứ tư, ngày 3 tháng 4 năm 2013</vt:lpstr>
      <vt:lpstr>Thứ tư, ngày 21 tháng 3 năm 2017</vt:lpstr>
      <vt:lpstr>Thứ tư, ngày 21 tháng 3 năm 2017</vt:lpstr>
      <vt:lpstr>Thứ tư, ngày 21 tháng 3 năm 2017</vt:lpstr>
    </vt:vector>
  </TitlesOfParts>
  <Company>Bach Khoa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tư ngày 3 tháng 4 năm 2013</dc:title>
  <dc:creator>User</dc:creator>
  <cp:lastModifiedBy>Hung</cp:lastModifiedBy>
  <cp:revision>108</cp:revision>
  <dcterms:created xsi:type="dcterms:W3CDTF">2013-04-01T02:51:11Z</dcterms:created>
  <dcterms:modified xsi:type="dcterms:W3CDTF">2017-03-21T08:58:16Z</dcterms:modified>
</cp:coreProperties>
</file>